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3" r:id="rId2"/>
    <p:sldId id="336" r:id="rId3"/>
    <p:sldId id="316" r:id="rId4"/>
    <p:sldId id="333" r:id="rId5"/>
    <p:sldId id="334" r:id="rId6"/>
    <p:sldId id="293" r:id="rId7"/>
    <p:sldId id="304" r:id="rId8"/>
    <p:sldId id="340" r:id="rId9"/>
    <p:sldId id="313" r:id="rId10"/>
    <p:sldId id="282" r:id="rId11"/>
    <p:sldId id="279" r:id="rId12"/>
    <p:sldId id="280" r:id="rId13"/>
    <p:sldId id="295" r:id="rId14"/>
    <p:sldId id="257" r:id="rId15"/>
    <p:sldId id="278" r:id="rId16"/>
    <p:sldId id="292" r:id="rId17"/>
    <p:sldId id="296" r:id="rId18"/>
    <p:sldId id="311" r:id="rId19"/>
    <p:sldId id="309" r:id="rId20"/>
    <p:sldId id="310" r:id="rId21"/>
    <p:sldId id="320" r:id="rId22"/>
    <p:sldId id="346" r:id="rId23"/>
    <p:sldId id="347" r:id="rId24"/>
    <p:sldId id="326" r:id="rId25"/>
    <p:sldId id="298" r:id="rId26"/>
    <p:sldId id="307" r:id="rId27"/>
    <p:sldId id="348" r:id="rId28"/>
    <p:sldId id="308" r:id="rId29"/>
    <p:sldId id="305" r:id="rId30"/>
    <p:sldId id="318" r:id="rId31"/>
    <p:sldId id="350" r:id="rId32"/>
    <p:sldId id="351" r:id="rId33"/>
    <p:sldId id="352" r:id="rId34"/>
    <p:sldId id="358" r:id="rId35"/>
    <p:sldId id="354" r:id="rId36"/>
    <p:sldId id="356" r:id="rId37"/>
    <p:sldId id="360" r:id="rId38"/>
    <p:sldId id="361" r:id="rId39"/>
    <p:sldId id="357" r:id="rId40"/>
    <p:sldId id="331" r:id="rId41"/>
    <p:sldId id="338" r:id="rId42"/>
    <p:sldId id="35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rban\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44"/>
  <c:chart>
    <c:plotArea>
      <c:layout/>
      <c:barChart>
        <c:barDir val="col"/>
        <c:grouping val="clustered"/>
        <c:ser>
          <c:idx val="0"/>
          <c:order val="0"/>
          <c:tx>
            <c:strRef>
              <c:f>Sheet1!$B$9</c:f>
              <c:strCache>
                <c:ptCount val="1"/>
                <c:pt idx="0">
                  <c:v>Rural</c:v>
                </c:pt>
              </c:strCache>
            </c:strRef>
          </c:tx>
          <c:dLbls>
            <c:txPr>
              <a:bodyPr/>
              <a:lstStyle/>
              <a:p>
                <a:pPr>
                  <a:defRPr lang="en-IN"/>
                </a:pPr>
                <a:endParaRPr lang="en-US"/>
              </a:p>
            </c:txPr>
            <c:showVal val="1"/>
          </c:dLbls>
          <c:cat>
            <c:numRef>
              <c:f>Sheet1!$A$10:$A$12</c:f>
              <c:numCache>
                <c:formatCode>General</c:formatCode>
                <c:ptCount val="3"/>
                <c:pt idx="0">
                  <c:v>1983</c:v>
                </c:pt>
                <c:pt idx="1">
                  <c:v>1993</c:v>
                </c:pt>
                <c:pt idx="2">
                  <c:v>2004</c:v>
                </c:pt>
              </c:numCache>
            </c:numRef>
          </c:cat>
          <c:val>
            <c:numRef>
              <c:f>Sheet1!$B$10:$B$12</c:f>
              <c:numCache>
                <c:formatCode>#,##0.00</c:formatCode>
                <c:ptCount val="3"/>
                <c:pt idx="0">
                  <c:v>251.95700000000087</c:v>
                </c:pt>
                <c:pt idx="1">
                  <c:v>244.03100000000001</c:v>
                </c:pt>
                <c:pt idx="2">
                  <c:v>220.92400000000001</c:v>
                </c:pt>
              </c:numCache>
            </c:numRef>
          </c:val>
        </c:ser>
        <c:ser>
          <c:idx val="1"/>
          <c:order val="1"/>
          <c:tx>
            <c:strRef>
              <c:f>Sheet1!$C$9</c:f>
              <c:strCache>
                <c:ptCount val="1"/>
                <c:pt idx="0">
                  <c:v>Urban</c:v>
                </c:pt>
              </c:strCache>
            </c:strRef>
          </c:tx>
          <c:dLbls>
            <c:txPr>
              <a:bodyPr/>
              <a:lstStyle/>
              <a:p>
                <a:pPr>
                  <a:defRPr lang="en-IN"/>
                </a:pPr>
                <a:endParaRPr lang="en-US"/>
              </a:p>
            </c:txPr>
            <c:showVal val="1"/>
          </c:dLbls>
          <c:cat>
            <c:numRef>
              <c:f>Sheet1!$A$10:$A$12</c:f>
              <c:numCache>
                <c:formatCode>General</c:formatCode>
                <c:ptCount val="3"/>
                <c:pt idx="0">
                  <c:v>1983</c:v>
                </c:pt>
                <c:pt idx="1">
                  <c:v>1993</c:v>
                </c:pt>
                <c:pt idx="2">
                  <c:v>2004</c:v>
                </c:pt>
              </c:numCache>
            </c:numRef>
          </c:cat>
          <c:val>
            <c:numRef>
              <c:f>Sheet1!$C$10:$C$12</c:f>
              <c:numCache>
                <c:formatCode>#,##0.00</c:formatCode>
                <c:ptCount val="3"/>
                <c:pt idx="0">
                  <c:v>70.940000000000026</c:v>
                </c:pt>
                <c:pt idx="1">
                  <c:v>76.337000000000003</c:v>
                </c:pt>
                <c:pt idx="2">
                  <c:v>80.796000000000006</c:v>
                </c:pt>
              </c:numCache>
            </c:numRef>
          </c:val>
        </c:ser>
        <c:axId val="121152640"/>
        <c:axId val="121154176"/>
      </c:barChart>
      <c:catAx>
        <c:axId val="121152640"/>
        <c:scaling>
          <c:orientation val="minMax"/>
        </c:scaling>
        <c:axPos val="b"/>
        <c:numFmt formatCode="General" sourceLinked="1"/>
        <c:tickLblPos val="nextTo"/>
        <c:txPr>
          <a:bodyPr/>
          <a:lstStyle/>
          <a:p>
            <a:pPr>
              <a:defRPr lang="en-IN"/>
            </a:pPr>
            <a:endParaRPr lang="en-US"/>
          </a:p>
        </c:txPr>
        <c:crossAx val="121154176"/>
        <c:crosses val="autoZero"/>
        <c:auto val="1"/>
        <c:lblAlgn val="ctr"/>
        <c:lblOffset val="100"/>
      </c:catAx>
      <c:valAx>
        <c:axId val="121154176"/>
        <c:scaling>
          <c:orientation val="minMax"/>
          <c:max val="300"/>
          <c:min val="50"/>
        </c:scaling>
        <c:delete val="1"/>
        <c:axPos val="l"/>
        <c:majorGridlines/>
        <c:numFmt formatCode="#,##0.00" sourceLinked="1"/>
        <c:tickLblPos val="none"/>
        <c:crossAx val="121152640"/>
        <c:crosses val="autoZero"/>
        <c:crossBetween val="between"/>
      </c:valAx>
    </c:plotArea>
    <c:legend>
      <c:legendPos val="b"/>
      <c:layout/>
      <c:txPr>
        <a:bodyPr/>
        <a:lstStyle/>
        <a:p>
          <a:pPr>
            <a:defRPr lang="en-IN"/>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544BF-7092-4804-9CC7-9B22481B60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C83018B4-91AE-4502-8ED7-DE065261443C}">
      <dgm:prSet custT="1"/>
      <dgm:spPr/>
      <dgm:t>
        <a:bodyPr/>
        <a:lstStyle/>
        <a:p>
          <a:pPr rtl="0"/>
          <a:r>
            <a:rPr lang="en-US" sz="2800" dirty="0" smtClean="0">
              <a:solidFill>
                <a:schemeClr val="tx2"/>
              </a:solidFill>
              <a:latin typeface="Garamond" pitchFamily="18" charset="0"/>
            </a:rPr>
            <a:t>Architecture</a:t>
          </a:r>
          <a:endParaRPr lang="en-US" sz="2800" dirty="0">
            <a:solidFill>
              <a:schemeClr val="tx2"/>
            </a:solidFill>
            <a:latin typeface="Garamond" pitchFamily="18" charset="0"/>
          </a:endParaRPr>
        </a:p>
      </dgm:t>
    </dgm:pt>
    <dgm:pt modelId="{39C9D875-112E-4F17-A6AC-676DD8013D5C}" type="parTrans" cxnId="{5BE7D596-B196-453E-80AD-EC5FCAEBF5A5}">
      <dgm:prSet/>
      <dgm:spPr/>
      <dgm:t>
        <a:bodyPr/>
        <a:lstStyle/>
        <a:p>
          <a:endParaRPr lang="en-US"/>
        </a:p>
      </dgm:t>
    </dgm:pt>
    <dgm:pt modelId="{86079FAA-C9D7-4D5A-9B20-74358F8EED45}" type="sibTrans" cxnId="{5BE7D596-B196-453E-80AD-EC5FCAEBF5A5}">
      <dgm:prSet/>
      <dgm:spPr/>
      <dgm:t>
        <a:bodyPr/>
        <a:lstStyle/>
        <a:p>
          <a:endParaRPr lang="en-US"/>
        </a:p>
      </dgm:t>
    </dgm:pt>
    <dgm:pt modelId="{A6BAA9CA-784A-4040-8458-E5B5C105CFB4}">
      <dgm:prSet custT="1"/>
      <dgm:spPr/>
      <dgm:t>
        <a:bodyPr/>
        <a:lstStyle/>
        <a:p>
          <a:pPr rtl="0"/>
          <a:r>
            <a:rPr lang="en-US" sz="2800" dirty="0" smtClean="0">
              <a:solidFill>
                <a:schemeClr val="tx2"/>
              </a:solidFill>
              <a:latin typeface="Garamond" pitchFamily="18" charset="0"/>
            </a:rPr>
            <a:t>Unlocking Land Values</a:t>
          </a:r>
        </a:p>
      </dgm:t>
    </dgm:pt>
    <dgm:pt modelId="{08C4E310-851C-48D9-BEC3-A58A3E6F93B0}" type="parTrans" cxnId="{EE39F16A-D279-4A93-A71A-7D4EA551005C}">
      <dgm:prSet/>
      <dgm:spPr/>
      <dgm:t>
        <a:bodyPr/>
        <a:lstStyle/>
        <a:p>
          <a:endParaRPr lang="en-US"/>
        </a:p>
      </dgm:t>
    </dgm:pt>
    <dgm:pt modelId="{C332F1AB-1AB7-4125-87C9-C08970AA3282}" type="sibTrans" cxnId="{EE39F16A-D279-4A93-A71A-7D4EA551005C}">
      <dgm:prSet/>
      <dgm:spPr/>
      <dgm:t>
        <a:bodyPr/>
        <a:lstStyle/>
        <a:p>
          <a:endParaRPr lang="en-US"/>
        </a:p>
      </dgm:t>
    </dgm:pt>
    <dgm:pt modelId="{36718672-D7F8-438A-BF91-071A8FFA3F98}">
      <dgm:prSet custT="1"/>
      <dgm:spPr/>
      <dgm:t>
        <a:bodyPr/>
        <a:lstStyle/>
        <a:p>
          <a:pPr rtl="0"/>
          <a:r>
            <a:rPr lang="en-US" sz="2800" dirty="0" smtClean="0">
              <a:solidFill>
                <a:schemeClr val="tx2"/>
              </a:solidFill>
              <a:latin typeface="Garamond" pitchFamily="18" charset="0"/>
            </a:rPr>
            <a:t>Livelihoods</a:t>
          </a:r>
        </a:p>
      </dgm:t>
    </dgm:pt>
    <dgm:pt modelId="{1AE442D9-9C59-4627-8F51-1ACE52E1618C}" type="parTrans" cxnId="{4B637376-9912-449F-BFBF-167494AEE3FB}">
      <dgm:prSet/>
      <dgm:spPr/>
      <dgm:t>
        <a:bodyPr/>
        <a:lstStyle/>
        <a:p>
          <a:endParaRPr lang="en-US"/>
        </a:p>
      </dgm:t>
    </dgm:pt>
    <dgm:pt modelId="{EF913201-27E2-4DE4-B524-3FCC6CCCF606}" type="sibTrans" cxnId="{4B637376-9912-449F-BFBF-167494AEE3FB}">
      <dgm:prSet/>
      <dgm:spPr/>
      <dgm:t>
        <a:bodyPr/>
        <a:lstStyle/>
        <a:p>
          <a:endParaRPr lang="en-US"/>
        </a:p>
      </dgm:t>
    </dgm:pt>
    <dgm:pt modelId="{19DC5D4A-B4BA-4C4C-9DD9-7FABB6192F04}">
      <dgm:prSet custT="1"/>
      <dgm:spPr/>
      <dgm:t>
        <a:bodyPr/>
        <a:lstStyle/>
        <a:p>
          <a:pPr rtl="0"/>
          <a:r>
            <a:rPr lang="en-US" sz="2800" dirty="0" smtClean="0">
              <a:latin typeface="Garamond" pitchFamily="18" charset="0"/>
            </a:rPr>
            <a:t>Undisciplined</a:t>
          </a:r>
        </a:p>
      </dgm:t>
    </dgm:pt>
    <dgm:pt modelId="{1C041A52-CDA2-40F0-A697-EE7FC069ADDD}" type="parTrans" cxnId="{56DA37D0-325D-43BD-B225-D442CE98A92B}">
      <dgm:prSet/>
      <dgm:spPr/>
      <dgm:t>
        <a:bodyPr/>
        <a:lstStyle/>
        <a:p>
          <a:endParaRPr lang="en-US"/>
        </a:p>
      </dgm:t>
    </dgm:pt>
    <dgm:pt modelId="{39CADAC7-93F6-48EF-96E1-777FECD94801}" type="sibTrans" cxnId="{56DA37D0-325D-43BD-B225-D442CE98A92B}">
      <dgm:prSet/>
      <dgm:spPr/>
      <dgm:t>
        <a:bodyPr/>
        <a:lstStyle/>
        <a:p>
          <a:endParaRPr lang="en-US"/>
        </a:p>
      </dgm:t>
    </dgm:pt>
    <dgm:pt modelId="{2E413A63-88A5-4F15-8E00-E82E6B9C2CDC}">
      <dgm:prSet custT="1"/>
      <dgm:spPr/>
      <dgm:t>
        <a:bodyPr/>
        <a:lstStyle/>
        <a:p>
          <a:pPr rtl="0"/>
          <a:r>
            <a:rPr lang="en-US" sz="2800" dirty="0" smtClean="0">
              <a:latin typeface="Garamond" pitchFamily="18" charset="0"/>
            </a:rPr>
            <a:t>Kinetic</a:t>
          </a:r>
        </a:p>
      </dgm:t>
    </dgm:pt>
    <dgm:pt modelId="{F0457F6C-EF6A-4287-8582-E323AEB4A8B3}" type="parTrans" cxnId="{13419E9C-233A-46E0-8071-9A49186CACF8}">
      <dgm:prSet/>
      <dgm:spPr/>
      <dgm:t>
        <a:bodyPr/>
        <a:lstStyle/>
        <a:p>
          <a:endParaRPr lang="en-US"/>
        </a:p>
      </dgm:t>
    </dgm:pt>
    <dgm:pt modelId="{4150971D-1104-4758-A99A-6E35F6A36B79}" type="sibTrans" cxnId="{13419E9C-233A-46E0-8071-9A49186CACF8}">
      <dgm:prSet/>
      <dgm:spPr/>
      <dgm:t>
        <a:bodyPr/>
        <a:lstStyle/>
        <a:p>
          <a:endParaRPr lang="en-US"/>
        </a:p>
      </dgm:t>
    </dgm:pt>
    <dgm:pt modelId="{116FD74A-AAB6-4A7F-8F7C-295751CC8692}">
      <dgm:prSet custT="1"/>
      <dgm:spPr/>
      <dgm:t>
        <a:bodyPr/>
        <a:lstStyle/>
        <a:p>
          <a:pPr rtl="0"/>
          <a:r>
            <a:rPr lang="en-US" sz="2800" dirty="0" smtClean="0">
              <a:latin typeface="Garamond" pitchFamily="18" charset="0"/>
            </a:rPr>
            <a:t>Anonymity Vs  Segregation </a:t>
          </a:r>
        </a:p>
      </dgm:t>
    </dgm:pt>
    <dgm:pt modelId="{1974E431-88AD-4D9D-A186-DD3F023E65EF}" type="parTrans" cxnId="{A31E9C15-36E2-4CC4-B6E4-D7E0FAED6B53}">
      <dgm:prSet/>
      <dgm:spPr/>
      <dgm:t>
        <a:bodyPr/>
        <a:lstStyle/>
        <a:p>
          <a:endParaRPr lang="en-US"/>
        </a:p>
      </dgm:t>
    </dgm:pt>
    <dgm:pt modelId="{66C91808-1D6B-4304-A19D-210225954BC5}" type="sibTrans" cxnId="{A31E9C15-36E2-4CC4-B6E4-D7E0FAED6B53}">
      <dgm:prSet/>
      <dgm:spPr/>
      <dgm:t>
        <a:bodyPr/>
        <a:lstStyle/>
        <a:p>
          <a:endParaRPr lang="en-US"/>
        </a:p>
      </dgm:t>
    </dgm:pt>
    <dgm:pt modelId="{1855CE02-679F-468E-97B4-FBC19BCD63AC}">
      <dgm:prSet custT="1"/>
      <dgm:spPr/>
      <dgm:t>
        <a:bodyPr/>
        <a:lstStyle/>
        <a:p>
          <a:pPr rtl="0"/>
          <a:r>
            <a:rPr lang="en-US" sz="2800" dirty="0" smtClean="0">
              <a:latin typeface="Garamond" pitchFamily="18" charset="0"/>
            </a:rPr>
            <a:t>Monetization of the Urban Economy</a:t>
          </a:r>
        </a:p>
      </dgm:t>
    </dgm:pt>
    <dgm:pt modelId="{8E7B3E67-1A72-4344-91BC-F7976A439CA4}" type="parTrans" cxnId="{537691AB-5506-4972-BD88-E38AA81DD194}">
      <dgm:prSet/>
      <dgm:spPr/>
    </dgm:pt>
    <dgm:pt modelId="{97B30438-4689-4763-8D90-83B97FA67800}" type="sibTrans" cxnId="{537691AB-5506-4972-BD88-E38AA81DD194}">
      <dgm:prSet/>
      <dgm:spPr/>
    </dgm:pt>
    <dgm:pt modelId="{0B197393-E02C-4E44-BCFA-D046E404931B}" type="pres">
      <dgm:prSet presAssocID="{DA2544BF-7092-4804-9CC7-9B22481B6070}" presName="diagram" presStyleCnt="0">
        <dgm:presLayoutVars>
          <dgm:dir/>
          <dgm:resizeHandles val="exact"/>
        </dgm:presLayoutVars>
      </dgm:prSet>
      <dgm:spPr/>
      <dgm:t>
        <a:bodyPr/>
        <a:lstStyle/>
        <a:p>
          <a:endParaRPr lang="en-IN"/>
        </a:p>
      </dgm:t>
    </dgm:pt>
    <dgm:pt modelId="{CD816B42-3B94-407C-913B-A7B6FE6E2243}" type="pres">
      <dgm:prSet presAssocID="{C83018B4-91AE-4502-8ED7-DE065261443C}" presName="node" presStyleLbl="node1" presStyleIdx="0" presStyleCnt="7">
        <dgm:presLayoutVars>
          <dgm:bulletEnabled val="1"/>
        </dgm:presLayoutVars>
      </dgm:prSet>
      <dgm:spPr/>
      <dgm:t>
        <a:bodyPr/>
        <a:lstStyle/>
        <a:p>
          <a:endParaRPr lang="en-IN"/>
        </a:p>
      </dgm:t>
    </dgm:pt>
    <dgm:pt modelId="{EAD9D429-F5E7-470D-AF30-8EAB2790FCCF}" type="pres">
      <dgm:prSet presAssocID="{86079FAA-C9D7-4D5A-9B20-74358F8EED45}" presName="sibTrans" presStyleCnt="0"/>
      <dgm:spPr/>
    </dgm:pt>
    <dgm:pt modelId="{545EE068-CAE5-4B38-95E3-73D3DEB81DDE}" type="pres">
      <dgm:prSet presAssocID="{A6BAA9CA-784A-4040-8458-E5B5C105CFB4}" presName="node" presStyleLbl="node1" presStyleIdx="1" presStyleCnt="7">
        <dgm:presLayoutVars>
          <dgm:bulletEnabled val="1"/>
        </dgm:presLayoutVars>
      </dgm:prSet>
      <dgm:spPr/>
      <dgm:t>
        <a:bodyPr/>
        <a:lstStyle/>
        <a:p>
          <a:endParaRPr lang="en-US"/>
        </a:p>
      </dgm:t>
    </dgm:pt>
    <dgm:pt modelId="{ABBD273C-DC7F-4195-A6D9-8445B42B4F75}" type="pres">
      <dgm:prSet presAssocID="{C332F1AB-1AB7-4125-87C9-C08970AA3282}" presName="sibTrans" presStyleCnt="0"/>
      <dgm:spPr/>
    </dgm:pt>
    <dgm:pt modelId="{E04414C3-FB49-4B2B-AFC5-3A82F0164A8E}" type="pres">
      <dgm:prSet presAssocID="{36718672-D7F8-438A-BF91-071A8FFA3F98}" presName="node" presStyleLbl="node1" presStyleIdx="2" presStyleCnt="7">
        <dgm:presLayoutVars>
          <dgm:bulletEnabled val="1"/>
        </dgm:presLayoutVars>
      </dgm:prSet>
      <dgm:spPr/>
      <dgm:t>
        <a:bodyPr/>
        <a:lstStyle/>
        <a:p>
          <a:endParaRPr lang="en-IN"/>
        </a:p>
      </dgm:t>
    </dgm:pt>
    <dgm:pt modelId="{535191F2-4B03-4D44-9F0E-06EA24C73430}" type="pres">
      <dgm:prSet presAssocID="{EF913201-27E2-4DE4-B524-3FCC6CCCF606}" presName="sibTrans" presStyleCnt="0"/>
      <dgm:spPr/>
    </dgm:pt>
    <dgm:pt modelId="{5A370839-748A-4665-A078-D7AC944519AA}" type="pres">
      <dgm:prSet presAssocID="{19DC5D4A-B4BA-4C4C-9DD9-7FABB6192F04}" presName="node" presStyleLbl="node1" presStyleIdx="3" presStyleCnt="7">
        <dgm:presLayoutVars>
          <dgm:bulletEnabled val="1"/>
        </dgm:presLayoutVars>
      </dgm:prSet>
      <dgm:spPr/>
      <dgm:t>
        <a:bodyPr/>
        <a:lstStyle/>
        <a:p>
          <a:endParaRPr lang="en-US"/>
        </a:p>
      </dgm:t>
    </dgm:pt>
    <dgm:pt modelId="{876839F0-4971-4B00-BCCF-A43C053243F4}" type="pres">
      <dgm:prSet presAssocID="{39CADAC7-93F6-48EF-96E1-777FECD94801}" presName="sibTrans" presStyleCnt="0"/>
      <dgm:spPr/>
    </dgm:pt>
    <dgm:pt modelId="{D367BF8F-27F8-4678-AC7F-7BF26A334211}" type="pres">
      <dgm:prSet presAssocID="{2E413A63-88A5-4F15-8E00-E82E6B9C2CDC}" presName="node" presStyleLbl="node1" presStyleIdx="4" presStyleCnt="7">
        <dgm:presLayoutVars>
          <dgm:bulletEnabled val="1"/>
        </dgm:presLayoutVars>
      </dgm:prSet>
      <dgm:spPr/>
      <dgm:t>
        <a:bodyPr/>
        <a:lstStyle/>
        <a:p>
          <a:endParaRPr lang="en-US"/>
        </a:p>
      </dgm:t>
    </dgm:pt>
    <dgm:pt modelId="{2325C86D-4622-48CC-B9D7-76F91131DCFA}" type="pres">
      <dgm:prSet presAssocID="{4150971D-1104-4758-A99A-6E35F6A36B79}" presName="sibTrans" presStyleCnt="0"/>
      <dgm:spPr/>
    </dgm:pt>
    <dgm:pt modelId="{99026990-6ED6-4043-85CE-F5FA7FE2F3A3}" type="pres">
      <dgm:prSet presAssocID="{116FD74A-AAB6-4A7F-8F7C-295751CC8692}" presName="node" presStyleLbl="node1" presStyleIdx="5" presStyleCnt="7">
        <dgm:presLayoutVars>
          <dgm:bulletEnabled val="1"/>
        </dgm:presLayoutVars>
      </dgm:prSet>
      <dgm:spPr/>
      <dgm:t>
        <a:bodyPr/>
        <a:lstStyle/>
        <a:p>
          <a:endParaRPr lang="en-US"/>
        </a:p>
      </dgm:t>
    </dgm:pt>
    <dgm:pt modelId="{29D082B3-E700-4A83-B07C-2B370EF57981}" type="pres">
      <dgm:prSet presAssocID="{66C91808-1D6B-4304-A19D-210225954BC5}" presName="sibTrans" presStyleCnt="0"/>
      <dgm:spPr/>
    </dgm:pt>
    <dgm:pt modelId="{35D0FE9C-9CB5-437E-97F9-4F4DAAFC961C}" type="pres">
      <dgm:prSet presAssocID="{1855CE02-679F-468E-97B4-FBC19BCD63AC}" presName="node" presStyleLbl="node1" presStyleIdx="6" presStyleCnt="7" custScaleX="284194">
        <dgm:presLayoutVars>
          <dgm:bulletEnabled val="1"/>
        </dgm:presLayoutVars>
      </dgm:prSet>
      <dgm:spPr/>
      <dgm:t>
        <a:bodyPr/>
        <a:lstStyle/>
        <a:p>
          <a:endParaRPr lang="en-IN"/>
        </a:p>
      </dgm:t>
    </dgm:pt>
  </dgm:ptLst>
  <dgm:cxnLst>
    <dgm:cxn modelId="{40908093-A947-4201-9180-99DA66914DD8}" type="presOf" srcId="{C83018B4-91AE-4502-8ED7-DE065261443C}" destId="{CD816B42-3B94-407C-913B-A7B6FE6E2243}" srcOrd="0" destOrd="0" presId="urn:microsoft.com/office/officeart/2005/8/layout/default"/>
    <dgm:cxn modelId="{43D4C790-EE9C-41A1-BA34-C1ACD9D09367}" type="presOf" srcId="{19DC5D4A-B4BA-4C4C-9DD9-7FABB6192F04}" destId="{5A370839-748A-4665-A078-D7AC944519AA}" srcOrd="0" destOrd="0" presId="urn:microsoft.com/office/officeart/2005/8/layout/default"/>
    <dgm:cxn modelId="{EE39F16A-D279-4A93-A71A-7D4EA551005C}" srcId="{DA2544BF-7092-4804-9CC7-9B22481B6070}" destId="{A6BAA9CA-784A-4040-8458-E5B5C105CFB4}" srcOrd="1" destOrd="0" parTransId="{08C4E310-851C-48D9-BEC3-A58A3E6F93B0}" sibTransId="{C332F1AB-1AB7-4125-87C9-C08970AA3282}"/>
    <dgm:cxn modelId="{13419E9C-233A-46E0-8071-9A49186CACF8}" srcId="{DA2544BF-7092-4804-9CC7-9B22481B6070}" destId="{2E413A63-88A5-4F15-8E00-E82E6B9C2CDC}" srcOrd="4" destOrd="0" parTransId="{F0457F6C-EF6A-4287-8582-E323AEB4A8B3}" sibTransId="{4150971D-1104-4758-A99A-6E35F6A36B79}"/>
    <dgm:cxn modelId="{A31E9C15-36E2-4CC4-B6E4-D7E0FAED6B53}" srcId="{DA2544BF-7092-4804-9CC7-9B22481B6070}" destId="{116FD74A-AAB6-4A7F-8F7C-295751CC8692}" srcOrd="5" destOrd="0" parTransId="{1974E431-88AD-4D9D-A186-DD3F023E65EF}" sibTransId="{66C91808-1D6B-4304-A19D-210225954BC5}"/>
    <dgm:cxn modelId="{D0CF1773-83EB-40E8-8000-EBFB0E14467C}" type="presOf" srcId="{116FD74A-AAB6-4A7F-8F7C-295751CC8692}" destId="{99026990-6ED6-4043-85CE-F5FA7FE2F3A3}" srcOrd="0" destOrd="0" presId="urn:microsoft.com/office/officeart/2005/8/layout/default"/>
    <dgm:cxn modelId="{D7E6CE8C-D4A7-4C83-9CF2-6DD127DAE9FC}" type="presOf" srcId="{DA2544BF-7092-4804-9CC7-9B22481B6070}" destId="{0B197393-E02C-4E44-BCFA-D046E404931B}" srcOrd="0" destOrd="0" presId="urn:microsoft.com/office/officeart/2005/8/layout/default"/>
    <dgm:cxn modelId="{5BE7D596-B196-453E-80AD-EC5FCAEBF5A5}" srcId="{DA2544BF-7092-4804-9CC7-9B22481B6070}" destId="{C83018B4-91AE-4502-8ED7-DE065261443C}" srcOrd="0" destOrd="0" parTransId="{39C9D875-112E-4F17-A6AC-676DD8013D5C}" sibTransId="{86079FAA-C9D7-4D5A-9B20-74358F8EED45}"/>
    <dgm:cxn modelId="{EF0E0764-3E8F-44BD-8FFE-4D75006F3EF8}" type="presOf" srcId="{A6BAA9CA-784A-4040-8458-E5B5C105CFB4}" destId="{545EE068-CAE5-4B38-95E3-73D3DEB81DDE}" srcOrd="0" destOrd="0" presId="urn:microsoft.com/office/officeart/2005/8/layout/default"/>
    <dgm:cxn modelId="{4B637376-9912-449F-BFBF-167494AEE3FB}" srcId="{DA2544BF-7092-4804-9CC7-9B22481B6070}" destId="{36718672-D7F8-438A-BF91-071A8FFA3F98}" srcOrd="2" destOrd="0" parTransId="{1AE442D9-9C59-4627-8F51-1ACE52E1618C}" sibTransId="{EF913201-27E2-4DE4-B524-3FCC6CCCF606}"/>
    <dgm:cxn modelId="{BE4AB527-B14E-405B-8903-C738BA5A01FB}" type="presOf" srcId="{1855CE02-679F-468E-97B4-FBC19BCD63AC}" destId="{35D0FE9C-9CB5-437E-97F9-4F4DAAFC961C}" srcOrd="0" destOrd="0" presId="urn:microsoft.com/office/officeart/2005/8/layout/default"/>
    <dgm:cxn modelId="{537691AB-5506-4972-BD88-E38AA81DD194}" srcId="{DA2544BF-7092-4804-9CC7-9B22481B6070}" destId="{1855CE02-679F-468E-97B4-FBC19BCD63AC}" srcOrd="6" destOrd="0" parTransId="{8E7B3E67-1A72-4344-91BC-F7976A439CA4}" sibTransId="{97B30438-4689-4763-8D90-83B97FA67800}"/>
    <dgm:cxn modelId="{7AF985DC-6542-46B0-B602-168B649F8662}" type="presOf" srcId="{2E413A63-88A5-4F15-8E00-E82E6B9C2CDC}" destId="{D367BF8F-27F8-4678-AC7F-7BF26A334211}" srcOrd="0" destOrd="0" presId="urn:microsoft.com/office/officeart/2005/8/layout/default"/>
    <dgm:cxn modelId="{56DA37D0-325D-43BD-B225-D442CE98A92B}" srcId="{DA2544BF-7092-4804-9CC7-9B22481B6070}" destId="{19DC5D4A-B4BA-4C4C-9DD9-7FABB6192F04}" srcOrd="3" destOrd="0" parTransId="{1C041A52-CDA2-40F0-A697-EE7FC069ADDD}" sibTransId="{39CADAC7-93F6-48EF-96E1-777FECD94801}"/>
    <dgm:cxn modelId="{7ADBA63F-C614-4E57-9CE3-37447FEEB7E8}" type="presOf" srcId="{36718672-D7F8-438A-BF91-071A8FFA3F98}" destId="{E04414C3-FB49-4B2B-AFC5-3A82F0164A8E}" srcOrd="0" destOrd="0" presId="urn:microsoft.com/office/officeart/2005/8/layout/default"/>
    <dgm:cxn modelId="{BD1AC3A7-5A32-48BD-BCD2-904672BE9FCC}" type="presParOf" srcId="{0B197393-E02C-4E44-BCFA-D046E404931B}" destId="{CD816B42-3B94-407C-913B-A7B6FE6E2243}" srcOrd="0" destOrd="0" presId="urn:microsoft.com/office/officeart/2005/8/layout/default"/>
    <dgm:cxn modelId="{5D200054-3525-4CFC-BCCE-6974216178D7}" type="presParOf" srcId="{0B197393-E02C-4E44-BCFA-D046E404931B}" destId="{EAD9D429-F5E7-470D-AF30-8EAB2790FCCF}" srcOrd="1" destOrd="0" presId="urn:microsoft.com/office/officeart/2005/8/layout/default"/>
    <dgm:cxn modelId="{8066CE18-1FA4-4856-BE18-084FFC46C252}" type="presParOf" srcId="{0B197393-E02C-4E44-BCFA-D046E404931B}" destId="{545EE068-CAE5-4B38-95E3-73D3DEB81DDE}" srcOrd="2" destOrd="0" presId="urn:microsoft.com/office/officeart/2005/8/layout/default"/>
    <dgm:cxn modelId="{4C84319E-5CAC-40C6-8F81-5DB8F6510B53}" type="presParOf" srcId="{0B197393-E02C-4E44-BCFA-D046E404931B}" destId="{ABBD273C-DC7F-4195-A6D9-8445B42B4F75}" srcOrd="3" destOrd="0" presId="urn:microsoft.com/office/officeart/2005/8/layout/default"/>
    <dgm:cxn modelId="{29098B3A-0CE6-4F1A-BCA0-C988CF352586}" type="presParOf" srcId="{0B197393-E02C-4E44-BCFA-D046E404931B}" destId="{E04414C3-FB49-4B2B-AFC5-3A82F0164A8E}" srcOrd="4" destOrd="0" presId="urn:microsoft.com/office/officeart/2005/8/layout/default"/>
    <dgm:cxn modelId="{D746289D-07D6-448C-A8D4-57C7E8C8B91A}" type="presParOf" srcId="{0B197393-E02C-4E44-BCFA-D046E404931B}" destId="{535191F2-4B03-4D44-9F0E-06EA24C73430}" srcOrd="5" destOrd="0" presId="urn:microsoft.com/office/officeart/2005/8/layout/default"/>
    <dgm:cxn modelId="{18884114-E375-4EA6-B17A-CEDD8B5D0555}" type="presParOf" srcId="{0B197393-E02C-4E44-BCFA-D046E404931B}" destId="{5A370839-748A-4665-A078-D7AC944519AA}" srcOrd="6" destOrd="0" presId="urn:microsoft.com/office/officeart/2005/8/layout/default"/>
    <dgm:cxn modelId="{E2DD17A0-ABBF-4EB6-9CC0-348251B1BF10}" type="presParOf" srcId="{0B197393-E02C-4E44-BCFA-D046E404931B}" destId="{876839F0-4971-4B00-BCCF-A43C053243F4}" srcOrd="7" destOrd="0" presId="urn:microsoft.com/office/officeart/2005/8/layout/default"/>
    <dgm:cxn modelId="{3FEB063D-6B31-402D-A4CB-1BB17E2EAEF0}" type="presParOf" srcId="{0B197393-E02C-4E44-BCFA-D046E404931B}" destId="{D367BF8F-27F8-4678-AC7F-7BF26A334211}" srcOrd="8" destOrd="0" presId="urn:microsoft.com/office/officeart/2005/8/layout/default"/>
    <dgm:cxn modelId="{D53BAC95-CC14-4CBB-B260-BE3FD5F92F5A}" type="presParOf" srcId="{0B197393-E02C-4E44-BCFA-D046E404931B}" destId="{2325C86D-4622-48CC-B9D7-76F91131DCFA}" srcOrd="9" destOrd="0" presId="urn:microsoft.com/office/officeart/2005/8/layout/default"/>
    <dgm:cxn modelId="{AF0A263C-C755-460D-9C01-3D6726E612DC}" type="presParOf" srcId="{0B197393-E02C-4E44-BCFA-D046E404931B}" destId="{99026990-6ED6-4043-85CE-F5FA7FE2F3A3}" srcOrd="10" destOrd="0" presId="urn:microsoft.com/office/officeart/2005/8/layout/default"/>
    <dgm:cxn modelId="{3FC550CE-6439-4D91-A988-347C117179BB}" type="presParOf" srcId="{0B197393-E02C-4E44-BCFA-D046E404931B}" destId="{29D082B3-E700-4A83-B07C-2B370EF57981}" srcOrd="11" destOrd="0" presId="urn:microsoft.com/office/officeart/2005/8/layout/default"/>
    <dgm:cxn modelId="{BE0460E2-BA07-4FD0-8727-8ED09EF82689}" type="presParOf" srcId="{0B197393-E02C-4E44-BCFA-D046E404931B}" destId="{35D0FE9C-9CB5-437E-97F9-4F4DAAFC961C}"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544BF-7092-4804-9CC7-9B22481B60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36718672-D7F8-438A-BF91-071A8FFA3F98}">
      <dgm:prSet custT="1"/>
      <dgm:spPr/>
      <dgm:t>
        <a:bodyPr/>
        <a:lstStyle/>
        <a:p>
          <a:pPr rtl="0"/>
          <a:r>
            <a:rPr lang="en-US" sz="2800" dirty="0" smtClean="0">
              <a:latin typeface="Garamond" pitchFamily="18" charset="0"/>
            </a:rPr>
            <a:t>Urban Agglomerations </a:t>
          </a:r>
        </a:p>
      </dgm:t>
    </dgm:pt>
    <dgm:pt modelId="{EF913201-27E2-4DE4-B524-3FCC6CCCF606}" type="sibTrans" cxnId="{4B637376-9912-449F-BFBF-167494AEE3FB}">
      <dgm:prSet/>
      <dgm:spPr/>
      <dgm:t>
        <a:bodyPr/>
        <a:lstStyle/>
        <a:p>
          <a:endParaRPr lang="en-US"/>
        </a:p>
      </dgm:t>
    </dgm:pt>
    <dgm:pt modelId="{1AE442D9-9C59-4627-8F51-1ACE52E1618C}" type="parTrans" cxnId="{4B637376-9912-449F-BFBF-167494AEE3FB}">
      <dgm:prSet/>
      <dgm:spPr/>
      <dgm:t>
        <a:bodyPr/>
        <a:lstStyle/>
        <a:p>
          <a:endParaRPr lang="en-US"/>
        </a:p>
      </dgm:t>
    </dgm:pt>
    <dgm:pt modelId="{A6BAA9CA-784A-4040-8458-E5B5C105CFB4}">
      <dgm:prSet custT="1"/>
      <dgm:spPr/>
      <dgm:t>
        <a:bodyPr/>
        <a:lstStyle/>
        <a:p>
          <a:pPr rtl="0"/>
          <a:r>
            <a:rPr lang="en-US" sz="2800" dirty="0" smtClean="0">
              <a:latin typeface="Garamond" pitchFamily="18" charset="0"/>
            </a:rPr>
            <a:t>Census Towns* </a:t>
          </a:r>
        </a:p>
      </dgm:t>
    </dgm:pt>
    <dgm:pt modelId="{C332F1AB-1AB7-4125-87C9-C08970AA3282}" type="sibTrans" cxnId="{EE39F16A-D279-4A93-A71A-7D4EA551005C}">
      <dgm:prSet/>
      <dgm:spPr/>
      <dgm:t>
        <a:bodyPr/>
        <a:lstStyle/>
        <a:p>
          <a:endParaRPr lang="en-US"/>
        </a:p>
      </dgm:t>
    </dgm:pt>
    <dgm:pt modelId="{08C4E310-851C-48D9-BEC3-A58A3E6F93B0}" type="parTrans" cxnId="{EE39F16A-D279-4A93-A71A-7D4EA551005C}">
      <dgm:prSet/>
      <dgm:spPr/>
      <dgm:t>
        <a:bodyPr/>
        <a:lstStyle/>
        <a:p>
          <a:endParaRPr lang="en-US"/>
        </a:p>
      </dgm:t>
    </dgm:pt>
    <dgm:pt modelId="{C83018B4-91AE-4502-8ED7-DE065261443C}">
      <dgm:prSet custT="1"/>
      <dgm:spPr/>
      <dgm:t>
        <a:bodyPr/>
        <a:lstStyle/>
        <a:p>
          <a:pPr rtl="0"/>
          <a:r>
            <a:rPr lang="en-US" sz="2800" dirty="0" smtClean="0">
              <a:latin typeface="Garamond" pitchFamily="18" charset="0"/>
            </a:rPr>
            <a:t>Statutory Towns </a:t>
          </a:r>
        </a:p>
      </dgm:t>
    </dgm:pt>
    <dgm:pt modelId="{86079FAA-C9D7-4D5A-9B20-74358F8EED45}" type="sibTrans" cxnId="{5BE7D596-B196-453E-80AD-EC5FCAEBF5A5}">
      <dgm:prSet/>
      <dgm:spPr/>
      <dgm:t>
        <a:bodyPr/>
        <a:lstStyle/>
        <a:p>
          <a:endParaRPr lang="en-US"/>
        </a:p>
      </dgm:t>
    </dgm:pt>
    <dgm:pt modelId="{39C9D875-112E-4F17-A6AC-676DD8013D5C}" type="parTrans" cxnId="{5BE7D596-B196-453E-80AD-EC5FCAEBF5A5}">
      <dgm:prSet/>
      <dgm:spPr/>
      <dgm:t>
        <a:bodyPr/>
        <a:lstStyle/>
        <a:p>
          <a:endParaRPr lang="en-US"/>
        </a:p>
      </dgm:t>
    </dgm:pt>
    <dgm:pt modelId="{734B2DB9-5069-4A38-BDD2-B1CD7BD46CCD}">
      <dgm:prSet custT="1"/>
      <dgm:spPr/>
      <dgm:t>
        <a:bodyPr/>
        <a:lstStyle/>
        <a:p>
          <a:pPr rtl="0"/>
          <a:r>
            <a:rPr lang="en-US" sz="2800" dirty="0" smtClean="0">
              <a:latin typeface="Garamond" pitchFamily="18" charset="0"/>
            </a:rPr>
            <a:t>Out Growths</a:t>
          </a:r>
        </a:p>
      </dgm:t>
    </dgm:pt>
    <dgm:pt modelId="{52EF3FAB-B2E0-446C-AC39-8E01DA43E14D}" type="parTrans" cxnId="{91E099AF-0DA5-49B1-AE09-6987F7EA252E}">
      <dgm:prSet/>
      <dgm:spPr/>
      <dgm:t>
        <a:bodyPr/>
        <a:lstStyle/>
        <a:p>
          <a:endParaRPr lang="en-US"/>
        </a:p>
      </dgm:t>
    </dgm:pt>
    <dgm:pt modelId="{6CEFCCDA-C2A8-4E6F-B5D2-AC3D6064E70E}" type="sibTrans" cxnId="{91E099AF-0DA5-49B1-AE09-6987F7EA252E}">
      <dgm:prSet/>
      <dgm:spPr/>
      <dgm:t>
        <a:bodyPr/>
        <a:lstStyle/>
        <a:p>
          <a:endParaRPr lang="en-US"/>
        </a:p>
      </dgm:t>
    </dgm:pt>
    <dgm:pt modelId="{0B197393-E02C-4E44-BCFA-D046E404931B}" type="pres">
      <dgm:prSet presAssocID="{DA2544BF-7092-4804-9CC7-9B22481B6070}" presName="diagram" presStyleCnt="0">
        <dgm:presLayoutVars>
          <dgm:dir/>
          <dgm:resizeHandles val="exact"/>
        </dgm:presLayoutVars>
      </dgm:prSet>
      <dgm:spPr/>
      <dgm:t>
        <a:bodyPr/>
        <a:lstStyle/>
        <a:p>
          <a:endParaRPr lang="en-IN"/>
        </a:p>
      </dgm:t>
    </dgm:pt>
    <dgm:pt modelId="{CD816B42-3B94-407C-913B-A7B6FE6E2243}" type="pres">
      <dgm:prSet presAssocID="{C83018B4-91AE-4502-8ED7-DE065261443C}" presName="node" presStyleLbl="node1" presStyleIdx="0" presStyleCnt="4" custLinFactNeighborX="303" custLinFactNeighborY="2002">
        <dgm:presLayoutVars>
          <dgm:bulletEnabled val="1"/>
        </dgm:presLayoutVars>
      </dgm:prSet>
      <dgm:spPr/>
      <dgm:t>
        <a:bodyPr/>
        <a:lstStyle/>
        <a:p>
          <a:endParaRPr lang="en-US"/>
        </a:p>
      </dgm:t>
    </dgm:pt>
    <dgm:pt modelId="{EAD9D429-F5E7-470D-AF30-8EAB2790FCCF}" type="pres">
      <dgm:prSet presAssocID="{86079FAA-C9D7-4D5A-9B20-74358F8EED45}" presName="sibTrans" presStyleCnt="0"/>
      <dgm:spPr/>
    </dgm:pt>
    <dgm:pt modelId="{545EE068-CAE5-4B38-95E3-73D3DEB81DDE}" type="pres">
      <dgm:prSet presAssocID="{A6BAA9CA-784A-4040-8458-E5B5C105CFB4}" presName="node" presStyleLbl="node1" presStyleIdx="1" presStyleCnt="4">
        <dgm:presLayoutVars>
          <dgm:bulletEnabled val="1"/>
        </dgm:presLayoutVars>
      </dgm:prSet>
      <dgm:spPr/>
      <dgm:t>
        <a:bodyPr/>
        <a:lstStyle/>
        <a:p>
          <a:endParaRPr lang="en-US"/>
        </a:p>
      </dgm:t>
    </dgm:pt>
    <dgm:pt modelId="{ABBD273C-DC7F-4195-A6D9-8445B42B4F75}" type="pres">
      <dgm:prSet presAssocID="{C332F1AB-1AB7-4125-87C9-C08970AA3282}" presName="sibTrans" presStyleCnt="0"/>
      <dgm:spPr/>
    </dgm:pt>
    <dgm:pt modelId="{E04414C3-FB49-4B2B-AFC5-3A82F0164A8E}" type="pres">
      <dgm:prSet presAssocID="{36718672-D7F8-438A-BF91-071A8FFA3F98}" presName="node" presStyleLbl="node1" presStyleIdx="2" presStyleCnt="4">
        <dgm:presLayoutVars>
          <dgm:bulletEnabled val="1"/>
        </dgm:presLayoutVars>
      </dgm:prSet>
      <dgm:spPr/>
      <dgm:t>
        <a:bodyPr/>
        <a:lstStyle/>
        <a:p>
          <a:endParaRPr lang="en-US"/>
        </a:p>
      </dgm:t>
    </dgm:pt>
    <dgm:pt modelId="{535191F2-4B03-4D44-9F0E-06EA24C73430}" type="pres">
      <dgm:prSet presAssocID="{EF913201-27E2-4DE4-B524-3FCC6CCCF606}" presName="sibTrans" presStyleCnt="0"/>
      <dgm:spPr/>
    </dgm:pt>
    <dgm:pt modelId="{3000B397-A7F9-4065-944C-1AD101D18A22}" type="pres">
      <dgm:prSet presAssocID="{734B2DB9-5069-4A38-BDD2-B1CD7BD46CCD}" presName="node" presStyleLbl="node1" presStyleIdx="3" presStyleCnt="4">
        <dgm:presLayoutVars>
          <dgm:bulletEnabled val="1"/>
        </dgm:presLayoutVars>
      </dgm:prSet>
      <dgm:spPr/>
      <dgm:t>
        <a:bodyPr/>
        <a:lstStyle/>
        <a:p>
          <a:endParaRPr lang="en-US"/>
        </a:p>
      </dgm:t>
    </dgm:pt>
  </dgm:ptLst>
  <dgm:cxnLst>
    <dgm:cxn modelId="{3BD3630A-5095-4345-912F-7C931A5E7A3E}" type="presOf" srcId="{734B2DB9-5069-4A38-BDD2-B1CD7BD46CCD}" destId="{3000B397-A7F9-4065-944C-1AD101D18A22}" srcOrd="0" destOrd="0" presId="urn:microsoft.com/office/officeart/2005/8/layout/default"/>
    <dgm:cxn modelId="{BC6F8556-05C1-4438-B61F-6628D68A43F7}" type="presOf" srcId="{DA2544BF-7092-4804-9CC7-9B22481B6070}" destId="{0B197393-E02C-4E44-BCFA-D046E404931B}" srcOrd="0" destOrd="0" presId="urn:microsoft.com/office/officeart/2005/8/layout/default"/>
    <dgm:cxn modelId="{91E099AF-0DA5-49B1-AE09-6987F7EA252E}" srcId="{DA2544BF-7092-4804-9CC7-9B22481B6070}" destId="{734B2DB9-5069-4A38-BDD2-B1CD7BD46CCD}" srcOrd="3" destOrd="0" parTransId="{52EF3FAB-B2E0-446C-AC39-8E01DA43E14D}" sibTransId="{6CEFCCDA-C2A8-4E6F-B5D2-AC3D6064E70E}"/>
    <dgm:cxn modelId="{1A3F8C46-1DA4-49A9-92D2-A4123E1EFF24}" type="presOf" srcId="{A6BAA9CA-784A-4040-8458-E5B5C105CFB4}" destId="{545EE068-CAE5-4B38-95E3-73D3DEB81DDE}" srcOrd="0" destOrd="0" presId="urn:microsoft.com/office/officeart/2005/8/layout/default"/>
    <dgm:cxn modelId="{CB78004A-2C65-4D90-858F-82BA998CF7F0}" type="presOf" srcId="{C83018B4-91AE-4502-8ED7-DE065261443C}" destId="{CD816B42-3B94-407C-913B-A7B6FE6E2243}" srcOrd="0" destOrd="0" presId="urn:microsoft.com/office/officeart/2005/8/layout/default"/>
    <dgm:cxn modelId="{5BE7D596-B196-453E-80AD-EC5FCAEBF5A5}" srcId="{DA2544BF-7092-4804-9CC7-9B22481B6070}" destId="{C83018B4-91AE-4502-8ED7-DE065261443C}" srcOrd="0" destOrd="0" parTransId="{39C9D875-112E-4F17-A6AC-676DD8013D5C}" sibTransId="{86079FAA-C9D7-4D5A-9B20-74358F8EED45}"/>
    <dgm:cxn modelId="{EE39F16A-D279-4A93-A71A-7D4EA551005C}" srcId="{DA2544BF-7092-4804-9CC7-9B22481B6070}" destId="{A6BAA9CA-784A-4040-8458-E5B5C105CFB4}" srcOrd="1" destOrd="0" parTransId="{08C4E310-851C-48D9-BEC3-A58A3E6F93B0}" sibTransId="{C332F1AB-1AB7-4125-87C9-C08970AA3282}"/>
    <dgm:cxn modelId="{4B637376-9912-449F-BFBF-167494AEE3FB}" srcId="{DA2544BF-7092-4804-9CC7-9B22481B6070}" destId="{36718672-D7F8-438A-BF91-071A8FFA3F98}" srcOrd="2" destOrd="0" parTransId="{1AE442D9-9C59-4627-8F51-1ACE52E1618C}" sibTransId="{EF913201-27E2-4DE4-B524-3FCC6CCCF606}"/>
    <dgm:cxn modelId="{A33B44C6-E60C-4201-BEC5-137CF24195A0}" type="presOf" srcId="{36718672-D7F8-438A-BF91-071A8FFA3F98}" destId="{E04414C3-FB49-4B2B-AFC5-3A82F0164A8E}" srcOrd="0" destOrd="0" presId="urn:microsoft.com/office/officeart/2005/8/layout/default"/>
    <dgm:cxn modelId="{840B224B-12C3-4616-9466-1A8CA36973D1}" type="presParOf" srcId="{0B197393-E02C-4E44-BCFA-D046E404931B}" destId="{CD816B42-3B94-407C-913B-A7B6FE6E2243}" srcOrd="0" destOrd="0" presId="urn:microsoft.com/office/officeart/2005/8/layout/default"/>
    <dgm:cxn modelId="{2733C446-3727-4F09-91D3-483F7A30E5F4}" type="presParOf" srcId="{0B197393-E02C-4E44-BCFA-D046E404931B}" destId="{EAD9D429-F5E7-470D-AF30-8EAB2790FCCF}" srcOrd="1" destOrd="0" presId="urn:microsoft.com/office/officeart/2005/8/layout/default"/>
    <dgm:cxn modelId="{7585379E-BF67-4A80-B3F2-E7179497E302}" type="presParOf" srcId="{0B197393-E02C-4E44-BCFA-D046E404931B}" destId="{545EE068-CAE5-4B38-95E3-73D3DEB81DDE}" srcOrd="2" destOrd="0" presId="urn:microsoft.com/office/officeart/2005/8/layout/default"/>
    <dgm:cxn modelId="{1812496C-6FFA-4FB8-9747-9BB66D8E0091}" type="presParOf" srcId="{0B197393-E02C-4E44-BCFA-D046E404931B}" destId="{ABBD273C-DC7F-4195-A6D9-8445B42B4F75}" srcOrd="3" destOrd="0" presId="urn:microsoft.com/office/officeart/2005/8/layout/default"/>
    <dgm:cxn modelId="{4C25D688-3947-41D5-9742-63CB9267C66C}" type="presParOf" srcId="{0B197393-E02C-4E44-BCFA-D046E404931B}" destId="{E04414C3-FB49-4B2B-AFC5-3A82F0164A8E}" srcOrd="4" destOrd="0" presId="urn:microsoft.com/office/officeart/2005/8/layout/default"/>
    <dgm:cxn modelId="{3F8A9F9F-AFDF-4BF0-8DDA-B6E841FE310A}" type="presParOf" srcId="{0B197393-E02C-4E44-BCFA-D046E404931B}" destId="{535191F2-4B03-4D44-9F0E-06EA24C73430}" srcOrd="5" destOrd="0" presId="urn:microsoft.com/office/officeart/2005/8/layout/default"/>
    <dgm:cxn modelId="{CE4E46EB-F344-40A2-B6D0-0FE3949DCE0F}" type="presParOf" srcId="{0B197393-E02C-4E44-BCFA-D046E404931B}" destId="{3000B397-A7F9-4065-944C-1AD101D18A22}"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544BF-7092-4804-9CC7-9B22481B60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36718672-D7F8-438A-BF91-071A8FFA3F98}">
      <dgm:prSet custT="1"/>
      <dgm:spPr/>
      <dgm:t>
        <a:bodyPr/>
        <a:lstStyle/>
        <a:p>
          <a:pPr rtl="0"/>
          <a:r>
            <a:rPr lang="en-US" sz="2800" dirty="0" smtClean="0">
              <a:latin typeface="Garamond" pitchFamily="18" charset="0"/>
            </a:rPr>
            <a:t>At least 75 per cent of the male main working population engaged in non-agricultural pursuits*</a:t>
          </a:r>
        </a:p>
      </dgm:t>
    </dgm:pt>
    <dgm:pt modelId="{EF913201-27E2-4DE4-B524-3FCC6CCCF606}" type="sibTrans" cxnId="{4B637376-9912-449F-BFBF-167494AEE3FB}">
      <dgm:prSet/>
      <dgm:spPr/>
      <dgm:t>
        <a:bodyPr/>
        <a:lstStyle/>
        <a:p>
          <a:endParaRPr lang="en-US"/>
        </a:p>
      </dgm:t>
    </dgm:pt>
    <dgm:pt modelId="{1AE442D9-9C59-4627-8F51-1ACE52E1618C}" type="parTrans" cxnId="{4B637376-9912-449F-BFBF-167494AEE3FB}">
      <dgm:prSet/>
      <dgm:spPr/>
      <dgm:t>
        <a:bodyPr/>
        <a:lstStyle/>
        <a:p>
          <a:endParaRPr lang="en-US"/>
        </a:p>
      </dgm:t>
    </dgm:pt>
    <dgm:pt modelId="{A6BAA9CA-784A-4040-8458-E5B5C105CFB4}">
      <dgm:prSet custT="1"/>
      <dgm:spPr/>
      <dgm:t>
        <a:bodyPr/>
        <a:lstStyle/>
        <a:p>
          <a:pPr rtl="0"/>
          <a:r>
            <a:rPr lang="en-US" sz="2800" dirty="0" smtClean="0">
              <a:latin typeface="Garamond" pitchFamily="18" charset="0"/>
            </a:rPr>
            <a:t>A density of population of at least 400 persons per sq. km.</a:t>
          </a:r>
        </a:p>
      </dgm:t>
    </dgm:pt>
    <dgm:pt modelId="{C332F1AB-1AB7-4125-87C9-C08970AA3282}" type="sibTrans" cxnId="{EE39F16A-D279-4A93-A71A-7D4EA551005C}">
      <dgm:prSet/>
      <dgm:spPr/>
      <dgm:t>
        <a:bodyPr/>
        <a:lstStyle/>
        <a:p>
          <a:endParaRPr lang="en-US"/>
        </a:p>
      </dgm:t>
    </dgm:pt>
    <dgm:pt modelId="{08C4E310-851C-48D9-BEC3-A58A3E6F93B0}" type="parTrans" cxnId="{EE39F16A-D279-4A93-A71A-7D4EA551005C}">
      <dgm:prSet/>
      <dgm:spPr/>
      <dgm:t>
        <a:bodyPr/>
        <a:lstStyle/>
        <a:p>
          <a:endParaRPr lang="en-US"/>
        </a:p>
      </dgm:t>
    </dgm:pt>
    <dgm:pt modelId="{C83018B4-91AE-4502-8ED7-DE065261443C}">
      <dgm:prSet custT="1"/>
      <dgm:spPr/>
      <dgm:t>
        <a:bodyPr/>
        <a:lstStyle/>
        <a:p>
          <a:pPr rtl="0"/>
          <a:r>
            <a:rPr lang="en-US" sz="2800" dirty="0" smtClean="0">
              <a:latin typeface="Garamond" pitchFamily="18" charset="0"/>
            </a:rPr>
            <a:t>A minimum population of 5,000</a:t>
          </a:r>
        </a:p>
      </dgm:t>
    </dgm:pt>
    <dgm:pt modelId="{86079FAA-C9D7-4D5A-9B20-74358F8EED45}" type="sibTrans" cxnId="{5BE7D596-B196-453E-80AD-EC5FCAEBF5A5}">
      <dgm:prSet/>
      <dgm:spPr/>
      <dgm:t>
        <a:bodyPr/>
        <a:lstStyle/>
        <a:p>
          <a:endParaRPr lang="en-US"/>
        </a:p>
      </dgm:t>
    </dgm:pt>
    <dgm:pt modelId="{39C9D875-112E-4F17-A6AC-676DD8013D5C}" type="parTrans" cxnId="{5BE7D596-B196-453E-80AD-EC5FCAEBF5A5}">
      <dgm:prSet/>
      <dgm:spPr/>
      <dgm:t>
        <a:bodyPr/>
        <a:lstStyle/>
        <a:p>
          <a:endParaRPr lang="en-US"/>
        </a:p>
      </dgm:t>
    </dgm:pt>
    <dgm:pt modelId="{0B197393-E02C-4E44-BCFA-D046E404931B}" type="pres">
      <dgm:prSet presAssocID="{DA2544BF-7092-4804-9CC7-9B22481B6070}" presName="diagram" presStyleCnt="0">
        <dgm:presLayoutVars>
          <dgm:dir/>
          <dgm:resizeHandles val="exact"/>
        </dgm:presLayoutVars>
      </dgm:prSet>
      <dgm:spPr/>
      <dgm:t>
        <a:bodyPr/>
        <a:lstStyle/>
        <a:p>
          <a:endParaRPr lang="en-IN"/>
        </a:p>
      </dgm:t>
    </dgm:pt>
    <dgm:pt modelId="{CD816B42-3B94-407C-913B-A7B6FE6E2243}" type="pres">
      <dgm:prSet presAssocID="{C83018B4-91AE-4502-8ED7-DE065261443C}" presName="node" presStyleLbl="node1" presStyleIdx="0" presStyleCnt="3" custLinFactNeighborX="303" custLinFactNeighborY="-1419">
        <dgm:presLayoutVars>
          <dgm:bulletEnabled val="1"/>
        </dgm:presLayoutVars>
      </dgm:prSet>
      <dgm:spPr/>
      <dgm:t>
        <a:bodyPr/>
        <a:lstStyle/>
        <a:p>
          <a:endParaRPr lang="en-US"/>
        </a:p>
      </dgm:t>
    </dgm:pt>
    <dgm:pt modelId="{EAD9D429-F5E7-470D-AF30-8EAB2790FCCF}" type="pres">
      <dgm:prSet presAssocID="{86079FAA-C9D7-4D5A-9B20-74358F8EED45}" presName="sibTrans" presStyleCnt="0"/>
      <dgm:spPr/>
    </dgm:pt>
    <dgm:pt modelId="{545EE068-CAE5-4B38-95E3-73D3DEB81DDE}" type="pres">
      <dgm:prSet presAssocID="{A6BAA9CA-784A-4040-8458-E5B5C105CFB4}" presName="node" presStyleLbl="node1" presStyleIdx="1" presStyleCnt="3">
        <dgm:presLayoutVars>
          <dgm:bulletEnabled val="1"/>
        </dgm:presLayoutVars>
      </dgm:prSet>
      <dgm:spPr/>
      <dgm:t>
        <a:bodyPr/>
        <a:lstStyle/>
        <a:p>
          <a:endParaRPr lang="en-US"/>
        </a:p>
      </dgm:t>
    </dgm:pt>
    <dgm:pt modelId="{ABBD273C-DC7F-4195-A6D9-8445B42B4F75}" type="pres">
      <dgm:prSet presAssocID="{C332F1AB-1AB7-4125-87C9-C08970AA3282}" presName="sibTrans" presStyleCnt="0"/>
      <dgm:spPr/>
    </dgm:pt>
    <dgm:pt modelId="{E04414C3-FB49-4B2B-AFC5-3A82F0164A8E}" type="pres">
      <dgm:prSet presAssocID="{36718672-D7F8-438A-BF91-071A8FFA3F98}" presName="node" presStyleLbl="node1" presStyleIdx="2" presStyleCnt="3" custScaleX="209393">
        <dgm:presLayoutVars>
          <dgm:bulletEnabled val="1"/>
        </dgm:presLayoutVars>
      </dgm:prSet>
      <dgm:spPr/>
      <dgm:t>
        <a:bodyPr/>
        <a:lstStyle/>
        <a:p>
          <a:endParaRPr lang="en-US"/>
        </a:p>
      </dgm:t>
    </dgm:pt>
  </dgm:ptLst>
  <dgm:cxnLst>
    <dgm:cxn modelId="{13BFE873-55D0-4F7A-83BA-7BB1EFEC520D}" type="presOf" srcId="{DA2544BF-7092-4804-9CC7-9B22481B6070}" destId="{0B197393-E02C-4E44-BCFA-D046E404931B}" srcOrd="0" destOrd="0" presId="urn:microsoft.com/office/officeart/2005/8/layout/default"/>
    <dgm:cxn modelId="{FDD8E10A-9BC3-45E6-A1D4-3D55F7AA46E8}" type="presOf" srcId="{A6BAA9CA-784A-4040-8458-E5B5C105CFB4}" destId="{545EE068-CAE5-4B38-95E3-73D3DEB81DDE}" srcOrd="0" destOrd="0" presId="urn:microsoft.com/office/officeart/2005/8/layout/default"/>
    <dgm:cxn modelId="{5BE7D596-B196-453E-80AD-EC5FCAEBF5A5}" srcId="{DA2544BF-7092-4804-9CC7-9B22481B6070}" destId="{C83018B4-91AE-4502-8ED7-DE065261443C}" srcOrd="0" destOrd="0" parTransId="{39C9D875-112E-4F17-A6AC-676DD8013D5C}" sibTransId="{86079FAA-C9D7-4D5A-9B20-74358F8EED45}"/>
    <dgm:cxn modelId="{BD9F9687-F831-4A8B-BFD8-B1D314842785}" type="presOf" srcId="{36718672-D7F8-438A-BF91-071A8FFA3F98}" destId="{E04414C3-FB49-4B2B-AFC5-3A82F0164A8E}" srcOrd="0" destOrd="0" presId="urn:microsoft.com/office/officeart/2005/8/layout/default"/>
    <dgm:cxn modelId="{53463E6E-E239-4BFA-915A-E2888C1B61E1}" type="presOf" srcId="{C83018B4-91AE-4502-8ED7-DE065261443C}" destId="{CD816B42-3B94-407C-913B-A7B6FE6E2243}" srcOrd="0" destOrd="0" presId="urn:microsoft.com/office/officeart/2005/8/layout/default"/>
    <dgm:cxn modelId="{EE39F16A-D279-4A93-A71A-7D4EA551005C}" srcId="{DA2544BF-7092-4804-9CC7-9B22481B6070}" destId="{A6BAA9CA-784A-4040-8458-E5B5C105CFB4}" srcOrd="1" destOrd="0" parTransId="{08C4E310-851C-48D9-BEC3-A58A3E6F93B0}" sibTransId="{C332F1AB-1AB7-4125-87C9-C08970AA3282}"/>
    <dgm:cxn modelId="{4B637376-9912-449F-BFBF-167494AEE3FB}" srcId="{DA2544BF-7092-4804-9CC7-9B22481B6070}" destId="{36718672-D7F8-438A-BF91-071A8FFA3F98}" srcOrd="2" destOrd="0" parTransId="{1AE442D9-9C59-4627-8F51-1ACE52E1618C}" sibTransId="{EF913201-27E2-4DE4-B524-3FCC6CCCF606}"/>
    <dgm:cxn modelId="{D1EB0841-CE8E-421C-AB6B-8F9C4FA0EDCB}" type="presParOf" srcId="{0B197393-E02C-4E44-BCFA-D046E404931B}" destId="{CD816B42-3B94-407C-913B-A7B6FE6E2243}" srcOrd="0" destOrd="0" presId="urn:microsoft.com/office/officeart/2005/8/layout/default"/>
    <dgm:cxn modelId="{DC1406B0-851B-48E8-A6DD-05A81FCE2FD7}" type="presParOf" srcId="{0B197393-E02C-4E44-BCFA-D046E404931B}" destId="{EAD9D429-F5E7-470D-AF30-8EAB2790FCCF}" srcOrd="1" destOrd="0" presId="urn:microsoft.com/office/officeart/2005/8/layout/default"/>
    <dgm:cxn modelId="{3A6A1909-D28D-4013-B408-92CCBC11A29F}" type="presParOf" srcId="{0B197393-E02C-4E44-BCFA-D046E404931B}" destId="{545EE068-CAE5-4B38-95E3-73D3DEB81DDE}" srcOrd="2" destOrd="0" presId="urn:microsoft.com/office/officeart/2005/8/layout/default"/>
    <dgm:cxn modelId="{F75BC352-B227-453A-80BA-AF21C5416A70}" type="presParOf" srcId="{0B197393-E02C-4E44-BCFA-D046E404931B}" destId="{ABBD273C-DC7F-4195-A6D9-8445B42B4F75}" srcOrd="3" destOrd="0" presId="urn:microsoft.com/office/officeart/2005/8/layout/default"/>
    <dgm:cxn modelId="{986259B6-5995-49C9-B0AE-DBFE92760B1A}" type="presParOf" srcId="{0B197393-E02C-4E44-BCFA-D046E404931B}" destId="{E04414C3-FB49-4B2B-AFC5-3A82F0164A8E}"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2544BF-7092-4804-9CC7-9B22481B60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C83018B4-91AE-4502-8ED7-DE065261443C}">
      <dgm:prSet custT="1"/>
      <dgm:spPr/>
      <dgm:t>
        <a:bodyPr/>
        <a:lstStyle/>
        <a:p>
          <a:pPr rtl="0"/>
          <a:r>
            <a:rPr lang="en-US" sz="2400" dirty="0" smtClean="0">
              <a:latin typeface="Garamond" pitchFamily="18" charset="0"/>
            </a:rPr>
            <a:t>Scale Economics</a:t>
          </a:r>
        </a:p>
        <a:p>
          <a:pPr rtl="0"/>
          <a:r>
            <a:rPr lang="en-US" sz="2400" dirty="0" smtClean="0">
              <a:latin typeface="Garamond" pitchFamily="18" charset="0"/>
            </a:rPr>
            <a:t>(division of labour, assembly line)</a:t>
          </a:r>
          <a:endParaRPr lang="en-US" sz="2400" dirty="0">
            <a:latin typeface="Garamond" pitchFamily="18" charset="0"/>
          </a:endParaRPr>
        </a:p>
      </dgm:t>
    </dgm:pt>
    <dgm:pt modelId="{39C9D875-112E-4F17-A6AC-676DD8013D5C}" type="parTrans" cxnId="{5BE7D596-B196-453E-80AD-EC5FCAEBF5A5}">
      <dgm:prSet/>
      <dgm:spPr/>
      <dgm:t>
        <a:bodyPr/>
        <a:lstStyle/>
        <a:p>
          <a:endParaRPr lang="en-US"/>
        </a:p>
      </dgm:t>
    </dgm:pt>
    <dgm:pt modelId="{86079FAA-C9D7-4D5A-9B20-74358F8EED45}" type="sibTrans" cxnId="{5BE7D596-B196-453E-80AD-EC5FCAEBF5A5}">
      <dgm:prSet/>
      <dgm:spPr/>
      <dgm:t>
        <a:bodyPr/>
        <a:lstStyle/>
        <a:p>
          <a:endParaRPr lang="en-US"/>
        </a:p>
      </dgm:t>
    </dgm:pt>
    <dgm:pt modelId="{A6BAA9CA-784A-4040-8458-E5B5C105CFB4}">
      <dgm:prSet custT="1"/>
      <dgm:spPr/>
      <dgm:t>
        <a:bodyPr/>
        <a:lstStyle/>
        <a:p>
          <a:pPr rtl="0"/>
          <a:r>
            <a:rPr lang="en-US" sz="2400" dirty="0" smtClean="0">
              <a:latin typeface="Garamond" pitchFamily="18" charset="0"/>
            </a:rPr>
            <a:t>Agglomeration Economics </a:t>
          </a:r>
          <a:br>
            <a:rPr lang="en-US" sz="2400" dirty="0" smtClean="0">
              <a:latin typeface="Garamond" pitchFamily="18" charset="0"/>
            </a:rPr>
          </a:br>
          <a:r>
            <a:rPr lang="en-US" sz="2400" dirty="0" smtClean="0">
              <a:latin typeface="Garamond" pitchFamily="18" charset="0"/>
            </a:rPr>
            <a:t>(Eg: Skilled Workers, Clustering, IRS)</a:t>
          </a:r>
        </a:p>
      </dgm:t>
    </dgm:pt>
    <dgm:pt modelId="{08C4E310-851C-48D9-BEC3-A58A3E6F93B0}" type="parTrans" cxnId="{EE39F16A-D279-4A93-A71A-7D4EA551005C}">
      <dgm:prSet/>
      <dgm:spPr/>
      <dgm:t>
        <a:bodyPr/>
        <a:lstStyle/>
        <a:p>
          <a:endParaRPr lang="en-US"/>
        </a:p>
      </dgm:t>
    </dgm:pt>
    <dgm:pt modelId="{C332F1AB-1AB7-4125-87C9-C08970AA3282}" type="sibTrans" cxnId="{EE39F16A-D279-4A93-A71A-7D4EA551005C}">
      <dgm:prSet/>
      <dgm:spPr/>
      <dgm:t>
        <a:bodyPr/>
        <a:lstStyle/>
        <a:p>
          <a:endParaRPr lang="en-US"/>
        </a:p>
      </dgm:t>
    </dgm:pt>
    <dgm:pt modelId="{36718672-D7F8-438A-BF91-071A8FFA3F98}">
      <dgm:prSet custT="1"/>
      <dgm:spPr/>
      <dgm:t>
        <a:bodyPr/>
        <a:lstStyle/>
        <a:p>
          <a:pPr rtl="0"/>
          <a:r>
            <a:rPr lang="en-US" sz="2400" dirty="0" smtClean="0">
              <a:latin typeface="Garamond" pitchFamily="18" charset="0"/>
            </a:rPr>
            <a:t>Transportation cost and firm location</a:t>
          </a:r>
        </a:p>
      </dgm:t>
    </dgm:pt>
    <dgm:pt modelId="{1AE442D9-9C59-4627-8F51-1ACE52E1618C}" type="parTrans" cxnId="{4B637376-9912-449F-BFBF-167494AEE3FB}">
      <dgm:prSet/>
      <dgm:spPr/>
      <dgm:t>
        <a:bodyPr/>
        <a:lstStyle/>
        <a:p>
          <a:endParaRPr lang="en-US"/>
        </a:p>
      </dgm:t>
    </dgm:pt>
    <dgm:pt modelId="{EF913201-27E2-4DE4-B524-3FCC6CCCF606}" type="sibTrans" cxnId="{4B637376-9912-449F-BFBF-167494AEE3FB}">
      <dgm:prSet/>
      <dgm:spPr/>
      <dgm:t>
        <a:bodyPr/>
        <a:lstStyle/>
        <a:p>
          <a:endParaRPr lang="en-US"/>
        </a:p>
      </dgm:t>
    </dgm:pt>
    <dgm:pt modelId="{19DC5D4A-B4BA-4C4C-9DD9-7FABB6192F04}">
      <dgm:prSet custT="1"/>
      <dgm:spPr/>
      <dgm:t>
        <a:bodyPr/>
        <a:lstStyle/>
        <a:p>
          <a:pPr rtl="0"/>
          <a:r>
            <a:rPr lang="en-US" sz="2400" dirty="0" smtClean="0">
              <a:latin typeface="Garamond" pitchFamily="18" charset="0"/>
            </a:rPr>
            <a:t>Population clustering and natural advantage</a:t>
          </a:r>
        </a:p>
      </dgm:t>
    </dgm:pt>
    <dgm:pt modelId="{1C041A52-CDA2-40F0-A697-EE7FC069ADDD}" type="parTrans" cxnId="{56DA37D0-325D-43BD-B225-D442CE98A92B}">
      <dgm:prSet/>
      <dgm:spPr/>
      <dgm:t>
        <a:bodyPr/>
        <a:lstStyle/>
        <a:p>
          <a:endParaRPr lang="en-US"/>
        </a:p>
      </dgm:t>
    </dgm:pt>
    <dgm:pt modelId="{39CADAC7-93F6-48EF-96E1-777FECD94801}" type="sibTrans" cxnId="{56DA37D0-325D-43BD-B225-D442CE98A92B}">
      <dgm:prSet/>
      <dgm:spPr/>
      <dgm:t>
        <a:bodyPr/>
        <a:lstStyle/>
        <a:p>
          <a:endParaRPr lang="en-US"/>
        </a:p>
      </dgm:t>
    </dgm:pt>
    <dgm:pt modelId="{2E413A63-88A5-4F15-8E00-E82E6B9C2CDC}">
      <dgm:prSet custT="1"/>
      <dgm:spPr/>
      <dgm:t>
        <a:bodyPr/>
        <a:lstStyle/>
        <a:p>
          <a:pPr rtl="0"/>
          <a:r>
            <a:rPr lang="en-US" sz="2400" dirty="0" smtClean="0">
              <a:latin typeface="Garamond" pitchFamily="18" charset="0"/>
            </a:rPr>
            <a:t>Energy density and ease of access</a:t>
          </a:r>
        </a:p>
      </dgm:t>
    </dgm:pt>
    <dgm:pt modelId="{F0457F6C-EF6A-4287-8582-E323AEB4A8B3}" type="parTrans" cxnId="{13419E9C-233A-46E0-8071-9A49186CACF8}">
      <dgm:prSet/>
      <dgm:spPr/>
      <dgm:t>
        <a:bodyPr/>
        <a:lstStyle/>
        <a:p>
          <a:endParaRPr lang="en-US"/>
        </a:p>
      </dgm:t>
    </dgm:pt>
    <dgm:pt modelId="{4150971D-1104-4758-A99A-6E35F6A36B79}" type="sibTrans" cxnId="{13419E9C-233A-46E0-8071-9A49186CACF8}">
      <dgm:prSet/>
      <dgm:spPr/>
      <dgm:t>
        <a:bodyPr/>
        <a:lstStyle/>
        <a:p>
          <a:endParaRPr lang="en-US"/>
        </a:p>
      </dgm:t>
    </dgm:pt>
    <dgm:pt modelId="{0B197393-E02C-4E44-BCFA-D046E404931B}" type="pres">
      <dgm:prSet presAssocID="{DA2544BF-7092-4804-9CC7-9B22481B6070}" presName="diagram" presStyleCnt="0">
        <dgm:presLayoutVars>
          <dgm:dir/>
          <dgm:resizeHandles val="exact"/>
        </dgm:presLayoutVars>
      </dgm:prSet>
      <dgm:spPr/>
      <dgm:t>
        <a:bodyPr/>
        <a:lstStyle/>
        <a:p>
          <a:endParaRPr lang="en-IN"/>
        </a:p>
      </dgm:t>
    </dgm:pt>
    <dgm:pt modelId="{CD816B42-3B94-407C-913B-A7B6FE6E2243}" type="pres">
      <dgm:prSet presAssocID="{C83018B4-91AE-4502-8ED7-DE065261443C}" presName="node" presStyleLbl="node1" presStyleIdx="0" presStyleCnt="5">
        <dgm:presLayoutVars>
          <dgm:bulletEnabled val="1"/>
        </dgm:presLayoutVars>
      </dgm:prSet>
      <dgm:spPr/>
      <dgm:t>
        <a:bodyPr/>
        <a:lstStyle/>
        <a:p>
          <a:endParaRPr lang="en-US"/>
        </a:p>
      </dgm:t>
    </dgm:pt>
    <dgm:pt modelId="{EAD9D429-F5E7-470D-AF30-8EAB2790FCCF}" type="pres">
      <dgm:prSet presAssocID="{86079FAA-C9D7-4D5A-9B20-74358F8EED45}" presName="sibTrans" presStyleCnt="0"/>
      <dgm:spPr/>
    </dgm:pt>
    <dgm:pt modelId="{545EE068-CAE5-4B38-95E3-73D3DEB81DDE}" type="pres">
      <dgm:prSet presAssocID="{A6BAA9CA-784A-4040-8458-E5B5C105CFB4}" presName="node" presStyleLbl="node1" presStyleIdx="1" presStyleCnt="5">
        <dgm:presLayoutVars>
          <dgm:bulletEnabled val="1"/>
        </dgm:presLayoutVars>
      </dgm:prSet>
      <dgm:spPr/>
      <dgm:t>
        <a:bodyPr/>
        <a:lstStyle/>
        <a:p>
          <a:endParaRPr lang="en-IN"/>
        </a:p>
      </dgm:t>
    </dgm:pt>
    <dgm:pt modelId="{ABBD273C-DC7F-4195-A6D9-8445B42B4F75}" type="pres">
      <dgm:prSet presAssocID="{C332F1AB-1AB7-4125-87C9-C08970AA3282}" presName="sibTrans" presStyleCnt="0"/>
      <dgm:spPr/>
    </dgm:pt>
    <dgm:pt modelId="{E04414C3-FB49-4B2B-AFC5-3A82F0164A8E}" type="pres">
      <dgm:prSet presAssocID="{36718672-D7F8-438A-BF91-071A8FFA3F98}" presName="node" presStyleLbl="node1" presStyleIdx="2" presStyleCnt="5">
        <dgm:presLayoutVars>
          <dgm:bulletEnabled val="1"/>
        </dgm:presLayoutVars>
      </dgm:prSet>
      <dgm:spPr/>
      <dgm:t>
        <a:bodyPr/>
        <a:lstStyle/>
        <a:p>
          <a:endParaRPr lang="en-IN"/>
        </a:p>
      </dgm:t>
    </dgm:pt>
    <dgm:pt modelId="{535191F2-4B03-4D44-9F0E-06EA24C73430}" type="pres">
      <dgm:prSet presAssocID="{EF913201-27E2-4DE4-B524-3FCC6CCCF606}" presName="sibTrans" presStyleCnt="0"/>
      <dgm:spPr/>
    </dgm:pt>
    <dgm:pt modelId="{5A370839-748A-4665-A078-D7AC944519AA}" type="pres">
      <dgm:prSet presAssocID="{19DC5D4A-B4BA-4C4C-9DD9-7FABB6192F04}" presName="node" presStyleLbl="node1" presStyleIdx="3" presStyleCnt="5">
        <dgm:presLayoutVars>
          <dgm:bulletEnabled val="1"/>
        </dgm:presLayoutVars>
      </dgm:prSet>
      <dgm:spPr/>
      <dgm:t>
        <a:bodyPr/>
        <a:lstStyle/>
        <a:p>
          <a:endParaRPr lang="en-IN"/>
        </a:p>
      </dgm:t>
    </dgm:pt>
    <dgm:pt modelId="{876839F0-4971-4B00-BCCF-A43C053243F4}" type="pres">
      <dgm:prSet presAssocID="{39CADAC7-93F6-48EF-96E1-777FECD94801}" presName="sibTrans" presStyleCnt="0"/>
      <dgm:spPr/>
    </dgm:pt>
    <dgm:pt modelId="{D367BF8F-27F8-4678-AC7F-7BF26A334211}" type="pres">
      <dgm:prSet presAssocID="{2E413A63-88A5-4F15-8E00-E82E6B9C2CDC}" presName="node" presStyleLbl="node1" presStyleIdx="4" presStyleCnt="5">
        <dgm:presLayoutVars>
          <dgm:bulletEnabled val="1"/>
        </dgm:presLayoutVars>
      </dgm:prSet>
      <dgm:spPr/>
      <dgm:t>
        <a:bodyPr/>
        <a:lstStyle/>
        <a:p>
          <a:endParaRPr lang="en-IN"/>
        </a:p>
      </dgm:t>
    </dgm:pt>
  </dgm:ptLst>
  <dgm:cxnLst>
    <dgm:cxn modelId="{1AA83725-AD18-40C8-8068-D432476C321C}" type="presOf" srcId="{DA2544BF-7092-4804-9CC7-9B22481B6070}" destId="{0B197393-E02C-4E44-BCFA-D046E404931B}" srcOrd="0" destOrd="0" presId="urn:microsoft.com/office/officeart/2005/8/layout/default"/>
    <dgm:cxn modelId="{80508645-48F3-41D2-A344-DB7163E266EB}" type="presOf" srcId="{C83018B4-91AE-4502-8ED7-DE065261443C}" destId="{CD816B42-3B94-407C-913B-A7B6FE6E2243}" srcOrd="0" destOrd="0" presId="urn:microsoft.com/office/officeart/2005/8/layout/default"/>
    <dgm:cxn modelId="{13419E9C-233A-46E0-8071-9A49186CACF8}" srcId="{DA2544BF-7092-4804-9CC7-9B22481B6070}" destId="{2E413A63-88A5-4F15-8E00-E82E6B9C2CDC}" srcOrd="4" destOrd="0" parTransId="{F0457F6C-EF6A-4287-8582-E323AEB4A8B3}" sibTransId="{4150971D-1104-4758-A99A-6E35F6A36B79}"/>
    <dgm:cxn modelId="{92B3D03C-B5AC-4EF1-BBBB-DF005965EF56}" type="presOf" srcId="{36718672-D7F8-438A-BF91-071A8FFA3F98}" destId="{E04414C3-FB49-4B2B-AFC5-3A82F0164A8E}" srcOrd="0" destOrd="0" presId="urn:microsoft.com/office/officeart/2005/8/layout/default"/>
    <dgm:cxn modelId="{5790D333-2E5F-452E-A228-C8236BB42B05}" type="presOf" srcId="{2E413A63-88A5-4F15-8E00-E82E6B9C2CDC}" destId="{D367BF8F-27F8-4678-AC7F-7BF26A334211}" srcOrd="0" destOrd="0" presId="urn:microsoft.com/office/officeart/2005/8/layout/default"/>
    <dgm:cxn modelId="{58C5FB4C-6636-409B-B0AD-5E3EC7CE800E}" type="presOf" srcId="{19DC5D4A-B4BA-4C4C-9DD9-7FABB6192F04}" destId="{5A370839-748A-4665-A078-D7AC944519AA}" srcOrd="0" destOrd="0" presId="urn:microsoft.com/office/officeart/2005/8/layout/default"/>
    <dgm:cxn modelId="{56DA37D0-325D-43BD-B225-D442CE98A92B}" srcId="{DA2544BF-7092-4804-9CC7-9B22481B6070}" destId="{19DC5D4A-B4BA-4C4C-9DD9-7FABB6192F04}" srcOrd="3" destOrd="0" parTransId="{1C041A52-CDA2-40F0-A697-EE7FC069ADDD}" sibTransId="{39CADAC7-93F6-48EF-96E1-777FECD94801}"/>
    <dgm:cxn modelId="{5BE7D596-B196-453E-80AD-EC5FCAEBF5A5}" srcId="{DA2544BF-7092-4804-9CC7-9B22481B6070}" destId="{C83018B4-91AE-4502-8ED7-DE065261443C}" srcOrd="0" destOrd="0" parTransId="{39C9D875-112E-4F17-A6AC-676DD8013D5C}" sibTransId="{86079FAA-C9D7-4D5A-9B20-74358F8EED45}"/>
    <dgm:cxn modelId="{01E328C2-8387-4785-BD27-4F83166B64C0}" type="presOf" srcId="{A6BAA9CA-784A-4040-8458-E5B5C105CFB4}" destId="{545EE068-CAE5-4B38-95E3-73D3DEB81DDE}" srcOrd="0" destOrd="0" presId="urn:microsoft.com/office/officeart/2005/8/layout/default"/>
    <dgm:cxn modelId="{EE39F16A-D279-4A93-A71A-7D4EA551005C}" srcId="{DA2544BF-7092-4804-9CC7-9B22481B6070}" destId="{A6BAA9CA-784A-4040-8458-E5B5C105CFB4}" srcOrd="1" destOrd="0" parTransId="{08C4E310-851C-48D9-BEC3-A58A3E6F93B0}" sibTransId="{C332F1AB-1AB7-4125-87C9-C08970AA3282}"/>
    <dgm:cxn modelId="{4B637376-9912-449F-BFBF-167494AEE3FB}" srcId="{DA2544BF-7092-4804-9CC7-9B22481B6070}" destId="{36718672-D7F8-438A-BF91-071A8FFA3F98}" srcOrd="2" destOrd="0" parTransId="{1AE442D9-9C59-4627-8F51-1ACE52E1618C}" sibTransId="{EF913201-27E2-4DE4-B524-3FCC6CCCF606}"/>
    <dgm:cxn modelId="{043C6FE4-1A73-434A-AFD6-DEAC0896093C}" type="presParOf" srcId="{0B197393-E02C-4E44-BCFA-D046E404931B}" destId="{CD816B42-3B94-407C-913B-A7B6FE6E2243}" srcOrd="0" destOrd="0" presId="urn:microsoft.com/office/officeart/2005/8/layout/default"/>
    <dgm:cxn modelId="{44B3BC84-CE20-4E9D-AC86-E37D2493BA4B}" type="presParOf" srcId="{0B197393-E02C-4E44-BCFA-D046E404931B}" destId="{EAD9D429-F5E7-470D-AF30-8EAB2790FCCF}" srcOrd="1" destOrd="0" presId="urn:microsoft.com/office/officeart/2005/8/layout/default"/>
    <dgm:cxn modelId="{B9FF02CA-5321-49F7-A254-5199DC2C9850}" type="presParOf" srcId="{0B197393-E02C-4E44-BCFA-D046E404931B}" destId="{545EE068-CAE5-4B38-95E3-73D3DEB81DDE}" srcOrd="2" destOrd="0" presId="urn:microsoft.com/office/officeart/2005/8/layout/default"/>
    <dgm:cxn modelId="{FA6A4B8A-EC27-4EFC-A285-C938B7577978}" type="presParOf" srcId="{0B197393-E02C-4E44-BCFA-D046E404931B}" destId="{ABBD273C-DC7F-4195-A6D9-8445B42B4F75}" srcOrd="3" destOrd="0" presId="urn:microsoft.com/office/officeart/2005/8/layout/default"/>
    <dgm:cxn modelId="{D70315BA-5E61-43B9-B2D3-F6795BAC1B69}" type="presParOf" srcId="{0B197393-E02C-4E44-BCFA-D046E404931B}" destId="{E04414C3-FB49-4B2B-AFC5-3A82F0164A8E}" srcOrd="4" destOrd="0" presId="urn:microsoft.com/office/officeart/2005/8/layout/default"/>
    <dgm:cxn modelId="{CFB7FC2B-1F58-4DB6-910D-4C9E2B68DE3B}" type="presParOf" srcId="{0B197393-E02C-4E44-BCFA-D046E404931B}" destId="{535191F2-4B03-4D44-9F0E-06EA24C73430}" srcOrd="5" destOrd="0" presId="urn:microsoft.com/office/officeart/2005/8/layout/default"/>
    <dgm:cxn modelId="{8C7768E0-A8CD-4C07-97EA-10221BC73A1A}" type="presParOf" srcId="{0B197393-E02C-4E44-BCFA-D046E404931B}" destId="{5A370839-748A-4665-A078-D7AC944519AA}" srcOrd="6" destOrd="0" presId="urn:microsoft.com/office/officeart/2005/8/layout/default"/>
    <dgm:cxn modelId="{37CC5BCD-F9D9-432F-AAF0-71CB89603542}" type="presParOf" srcId="{0B197393-E02C-4E44-BCFA-D046E404931B}" destId="{876839F0-4971-4B00-BCCF-A43C053243F4}" srcOrd="7" destOrd="0" presId="urn:microsoft.com/office/officeart/2005/8/layout/default"/>
    <dgm:cxn modelId="{38393D68-A283-4410-8D3B-06389BA7C862}" type="presParOf" srcId="{0B197393-E02C-4E44-BCFA-D046E404931B}" destId="{D367BF8F-27F8-4678-AC7F-7BF26A334211}"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F5D299-9C03-469A-8484-14475187A596}" type="doc">
      <dgm:prSet loTypeId="urn:microsoft.com/office/officeart/2005/8/layout/hProcess11" loCatId="process" qsTypeId="urn:microsoft.com/office/officeart/2005/8/quickstyle/simple1" qsCatId="simple" csTypeId="urn:microsoft.com/office/officeart/2005/8/colors/accent2_1" csCatId="accent2" phldr="1"/>
      <dgm:spPr/>
      <dgm:t>
        <a:bodyPr/>
        <a:lstStyle/>
        <a:p>
          <a:endParaRPr lang="en-US"/>
        </a:p>
      </dgm:t>
    </dgm:pt>
    <dgm:pt modelId="{FAE7E376-4E58-4E8A-80E6-15D6D9405E1D}">
      <dgm:prSet custT="1"/>
      <dgm:spPr/>
      <dgm:t>
        <a:bodyPr/>
        <a:lstStyle/>
        <a:p>
          <a:pPr rtl="0"/>
          <a:r>
            <a:rPr lang="en-US" sz="2000" dirty="0" smtClean="0">
              <a:latin typeface="Garamond" pitchFamily="18" charset="0"/>
            </a:rPr>
            <a:t>Early Period</a:t>
          </a:r>
          <a:endParaRPr lang="en-US" sz="2000" dirty="0">
            <a:latin typeface="Garamond" pitchFamily="18" charset="0"/>
          </a:endParaRPr>
        </a:p>
      </dgm:t>
    </dgm:pt>
    <dgm:pt modelId="{9588BAC7-6F9F-4CF9-948E-1D537DE8AE1A}" type="parTrans" cxnId="{A9960F48-399C-4607-84C6-583B4D09768C}">
      <dgm:prSet/>
      <dgm:spPr/>
      <dgm:t>
        <a:bodyPr/>
        <a:lstStyle/>
        <a:p>
          <a:endParaRPr lang="en-US"/>
        </a:p>
      </dgm:t>
    </dgm:pt>
    <dgm:pt modelId="{48A20C22-3067-47F3-B483-205D1DFC1851}" type="sibTrans" cxnId="{A9960F48-399C-4607-84C6-583B4D09768C}">
      <dgm:prSet/>
      <dgm:spPr/>
      <dgm:t>
        <a:bodyPr/>
        <a:lstStyle/>
        <a:p>
          <a:endParaRPr lang="en-US"/>
        </a:p>
      </dgm:t>
    </dgm:pt>
    <dgm:pt modelId="{80F0E3C0-505A-485A-B8DB-90ECB8BC3A50}">
      <dgm:prSet custT="1"/>
      <dgm:spPr/>
      <dgm:t>
        <a:bodyPr/>
        <a:lstStyle/>
        <a:p>
          <a:pPr rtl="0"/>
          <a:r>
            <a:rPr lang="en-US" sz="2000" dirty="0" smtClean="0">
              <a:latin typeface="Garamond" pitchFamily="18" charset="0"/>
            </a:rPr>
            <a:t>Mughal Period</a:t>
          </a:r>
          <a:endParaRPr lang="en-US" sz="2000" dirty="0">
            <a:latin typeface="Garamond" pitchFamily="18" charset="0"/>
          </a:endParaRPr>
        </a:p>
      </dgm:t>
    </dgm:pt>
    <dgm:pt modelId="{11DFFDF2-6658-4B67-8B90-3451983D3730}" type="parTrans" cxnId="{63C2749D-829D-449D-8227-315C25F5212B}">
      <dgm:prSet/>
      <dgm:spPr/>
      <dgm:t>
        <a:bodyPr/>
        <a:lstStyle/>
        <a:p>
          <a:endParaRPr lang="en-US"/>
        </a:p>
      </dgm:t>
    </dgm:pt>
    <dgm:pt modelId="{CCC7C5D7-75F1-479F-8C16-68E47A494CD6}" type="sibTrans" cxnId="{63C2749D-829D-449D-8227-315C25F5212B}">
      <dgm:prSet/>
      <dgm:spPr/>
      <dgm:t>
        <a:bodyPr/>
        <a:lstStyle/>
        <a:p>
          <a:endParaRPr lang="en-US"/>
        </a:p>
      </dgm:t>
    </dgm:pt>
    <dgm:pt modelId="{4CE47E35-8A25-4BD9-B2FC-40E142AB35BF}">
      <dgm:prSet custT="1"/>
      <dgm:spPr/>
      <dgm:t>
        <a:bodyPr/>
        <a:lstStyle/>
        <a:p>
          <a:pPr rtl="0"/>
          <a:r>
            <a:rPr lang="en-US" sz="2000" dirty="0" smtClean="0">
              <a:latin typeface="Garamond" pitchFamily="18" charset="0"/>
            </a:rPr>
            <a:t>Colonial Period</a:t>
          </a:r>
          <a:endParaRPr lang="en-US" sz="2000" dirty="0">
            <a:latin typeface="Garamond" pitchFamily="18" charset="0"/>
          </a:endParaRPr>
        </a:p>
      </dgm:t>
    </dgm:pt>
    <dgm:pt modelId="{BB1A379D-96D3-4A22-A945-0C7F6D472A84}" type="parTrans" cxnId="{F27F22CD-BC34-4FC5-86DC-B400B3CBA885}">
      <dgm:prSet/>
      <dgm:spPr/>
      <dgm:t>
        <a:bodyPr/>
        <a:lstStyle/>
        <a:p>
          <a:endParaRPr lang="en-US"/>
        </a:p>
      </dgm:t>
    </dgm:pt>
    <dgm:pt modelId="{3482049E-5148-448D-B857-4E0037D151BE}" type="sibTrans" cxnId="{F27F22CD-BC34-4FC5-86DC-B400B3CBA885}">
      <dgm:prSet/>
      <dgm:spPr/>
      <dgm:t>
        <a:bodyPr/>
        <a:lstStyle/>
        <a:p>
          <a:endParaRPr lang="en-US"/>
        </a:p>
      </dgm:t>
    </dgm:pt>
    <dgm:pt modelId="{B143C259-5041-4C57-B4E9-F3BE2401461C}">
      <dgm:prSet custT="1"/>
      <dgm:spPr/>
      <dgm:t>
        <a:bodyPr/>
        <a:lstStyle/>
        <a:p>
          <a:pPr rtl="0"/>
          <a:r>
            <a:rPr lang="en-US" sz="2000" dirty="0" smtClean="0">
              <a:latin typeface="Garamond" pitchFamily="18" charset="0"/>
            </a:rPr>
            <a:t>Post Independence till 1991</a:t>
          </a:r>
          <a:endParaRPr lang="en-US" sz="2000" dirty="0">
            <a:latin typeface="Garamond" pitchFamily="18" charset="0"/>
          </a:endParaRPr>
        </a:p>
      </dgm:t>
    </dgm:pt>
    <dgm:pt modelId="{95ED95F3-E9D1-4A32-86D3-7B07B862182A}" type="parTrans" cxnId="{3C3EA179-6C0F-4F58-9AC3-243FE4941336}">
      <dgm:prSet/>
      <dgm:spPr/>
      <dgm:t>
        <a:bodyPr/>
        <a:lstStyle/>
        <a:p>
          <a:endParaRPr lang="en-US"/>
        </a:p>
      </dgm:t>
    </dgm:pt>
    <dgm:pt modelId="{ECFB20DA-CB9D-416B-ACD7-9AA70DE130C1}" type="sibTrans" cxnId="{3C3EA179-6C0F-4F58-9AC3-243FE4941336}">
      <dgm:prSet/>
      <dgm:spPr/>
      <dgm:t>
        <a:bodyPr/>
        <a:lstStyle/>
        <a:p>
          <a:endParaRPr lang="en-US"/>
        </a:p>
      </dgm:t>
    </dgm:pt>
    <dgm:pt modelId="{864D0DBF-5B8D-4FE0-802F-F23CF63E1127}">
      <dgm:prSet custT="1"/>
      <dgm:spPr/>
      <dgm:t>
        <a:bodyPr/>
        <a:lstStyle/>
        <a:p>
          <a:pPr rtl="0"/>
          <a:r>
            <a:rPr lang="en-US" sz="2000" dirty="0" smtClean="0">
              <a:latin typeface="Garamond" pitchFamily="18" charset="0"/>
            </a:rPr>
            <a:t>Post Liberalization Era</a:t>
          </a:r>
          <a:endParaRPr lang="en-US" sz="2000" dirty="0">
            <a:latin typeface="Garamond" pitchFamily="18" charset="0"/>
          </a:endParaRPr>
        </a:p>
      </dgm:t>
    </dgm:pt>
    <dgm:pt modelId="{162CC89F-9A38-4133-A401-3EC043904E5E}" type="parTrans" cxnId="{218ECAF6-9566-4CE3-A02B-C741CCCFDB2A}">
      <dgm:prSet/>
      <dgm:spPr/>
      <dgm:t>
        <a:bodyPr/>
        <a:lstStyle/>
        <a:p>
          <a:endParaRPr lang="en-US"/>
        </a:p>
      </dgm:t>
    </dgm:pt>
    <dgm:pt modelId="{1C464B13-682A-4F03-A594-EFCBE6B918CC}" type="sibTrans" cxnId="{218ECAF6-9566-4CE3-A02B-C741CCCFDB2A}">
      <dgm:prSet/>
      <dgm:spPr/>
      <dgm:t>
        <a:bodyPr/>
        <a:lstStyle/>
        <a:p>
          <a:endParaRPr lang="en-US"/>
        </a:p>
      </dgm:t>
    </dgm:pt>
    <dgm:pt modelId="{288E2D5A-D761-4B35-B760-DD2A86E198B3}" type="pres">
      <dgm:prSet presAssocID="{EBF5D299-9C03-469A-8484-14475187A596}" presName="Name0" presStyleCnt="0">
        <dgm:presLayoutVars>
          <dgm:dir/>
          <dgm:resizeHandles val="exact"/>
        </dgm:presLayoutVars>
      </dgm:prSet>
      <dgm:spPr/>
      <dgm:t>
        <a:bodyPr/>
        <a:lstStyle/>
        <a:p>
          <a:endParaRPr lang="en-IN"/>
        </a:p>
      </dgm:t>
    </dgm:pt>
    <dgm:pt modelId="{CD476F47-0A43-4485-A168-10C4DA7E58F6}" type="pres">
      <dgm:prSet presAssocID="{EBF5D299-9C03-469A-8484-14475187A596}" presName="arrow" presStyleLbl="bgShp" presStyleIdx="0" presStyleCnt="1"/>
      <dgm:spPr/>
    </dgm:pt>
    <dgm:pt modelId="{AF144D0B-E372-4ACC-8B17-0200EDCC640B}" type="pres">
      <dgm:prSet presAssocID="{EBF5D299-9C03-469A-8484-14475187A596}" presName="points" presStyleCnt="0"/>
      <dgm:spPr/>
    </dgm:pt>
    <dgm:pt modelId="{FB40EDD2-7541-452E-A705-3C8885CBE95F}" type="pres">
      <dgm:prSet presAssocID="{FAE7E376-4E58-4E8A-80E6-15D6D9405E1D}" presName="compositeA" presStyleCnt="0"/>
      <dgm:spPr/>
    </dgm:pt>
    <dgm:pt modelId="{9AB4FC37-7568-4CF3-9664-5C43FAA1FCBA}" type="pres">
      <dgm:prSet presAssocID="{FAE7E376-4E58-4E8A-80E6-15D6D9405E1D}" presName="textA" presStyleLbl="revTx" presStyleIdx="0" presStyleCnt="5">
        <dgm:presLayoutVars>
          <dgm:bulletEnabled val="1"/>
        </dgm:presLayoutVars>
      </dgm:prSet>
      <dgm:spPr/>
      <dgm:t>
        <a:bodyPr/>
        <a:lstStyle/>
        <a:p>
          <a:endParaRPr lang="en-IN"/>
        </a:p>
      </dgm:t>
    </dgm:pt>
    <dgm:pt modelId="{9AF063AA-7DC7-4F10-93A5-4FA2F3974E27}" type="pres">
      <dgm:prSet presAssocID="{FAE7E376-4E58-4E8A-80E6-15D6D9405E1D}" presName="circleA" presStyleLbl="node1" presStyleIdx="0" presStyleCnt="5"/>
      <dgm:spPr/>
    </dgm:pt>
    <dgm:pt modelId="{3BC98888-C35C-483A-B7BB-04265B329826}" type="pres">
      <dgm:prSet presAssocID="{FAE7E376-4E58-4E8A-80E6-15D6D9405E1D}" presName="spaceA" presStyleCnt="0"/>
      <dgm:spPr/>
    </dgm:pt>
    <dgm:pt modelId="{53742FB9-051E-4091-A89C-A4A433D4C999}" type="pres">
      <dgm:prSet presAssocID="{48A20C22-3067-47F3-B483-205D1DFC1851}" presName="space" presStyleCnt="0"/>
      <dgm:spPr/>
    </dgm:pt>
    <dgm:pt modelId="{0E52F142-5A42-4940-BBDB-A6921969F4ED}" type="pres">
      <dgm:prSet presAssocID="{80F0E3C0-505A-485A-B8DB-90ECB8BC3A50}" presName="compositeB" presStyleCnt="0"/>
      <dgm:spPr/>
    </dgm:pt>
    <dgm:pt modelId="{5F37EFF6-EF16-4053-B10A-7E3EE155D679}" type="pres">
      <dgm:prSet presAssocID="{80F0E3C0-505A-485A-B8DB-90ECB8BC3A50}" presName="textB" presStyleLbl="revTx" presStyleIdx="1" presStyleCnt="5">
        <dgm:presLayoutVars>
          <dgm:bulletEnabled val="1"/>
        </dgm:presLayoutVars>
      </dgm:prSet>
      <dgm:spPr/>
      <dgm:t>
        <a:bodyPr/>
        <a:lstStyle/>
        <a:p>
          <a:endParaRPr lang="en-IN"/>
        </a:p>
      </dgm:t>
    </dgm:pt>
    <dgm:pt modelId="{AA1FBFA9-ABE9-4A87-90F4-FDF20525808F}" type="pres">
      <dgm:prSet presAssocID="{80F0E3C0-505A-485A-B8DB-90ECB8BC3A50}" presName="circleB" presStyleLbl="node1" presStyleIdx="1" presStyleCnt="5"/>
      <dgm:spPr/>
    </dgm:pt>
    <dgm:pt modelId="{FA3F9AFB-AD48-4482-A3C7-8A0309337E5B}" type="pres">
      <dgm:prSet presAssocID="{80F0E3C0-505A-485A-B8DB-90ECB8BC3A50}" presName="spaceB" presStyleCnt="0"/>
      <dgm:spPr/>
    </dgm:pt>
    <dgm:pt modelId="{E5CDF397-2807-4BEF-8C91-12B7A26B4194}" type="pres">
      <dgm:prSet presAssocID="{CCC7C5D7-75F1-479F-8C16-68E47A494CD6}" presName="space" presStyleCnt="0"/>
      <dgm:spPr/>
    </dgm:pt>
    <dgm:pt modelId="{CD4A6314-8D09-4108-8030-729785B9C5F4}" type="pres">
      <dgm:prSet presAssocID="{4CE47E35-8A25-4BD9-B2FC-40E142AB35BF}" presName="compositeA" presStyleCnt="0"/>
      <dgm:spPr/>
    </dgm:pt>
    <dgm:pt modelId="{4D99A5ED-2284-458E-B348-D2759DB96B2B}" type="pres">
      <dgm:prSet presAssocID="{4CE47E35-8A25-4BD9-B2FC-40E142AB35BF}" presName="textA" presStyleLbl="revTx" presStyleIdx="2" presStyleCnt="5">
        <dgm:presLayoutVars>
          <dgm:bulletEnabled val="1"/>
        </dgm:presLayoutVars>
      </dgm:prSet>
      <dgm:spPr/>
      <dgm:t>
        <a:bodyPr/>
        <a:lstStyle/>
        <a:p>
          <a:endParaRPr lang="en-IN"/>
        </a:p>
      </dgm:t>
    </dgm:pt>
    <dgm:pt modelId="{FAE8C4B7-6808-487B-9B9D-6600C9DD93FA}" type="pres">
      <dgm:prSet presAssocID="{4CE47E35-8A25-4BD9-B2FC-40E142AB35BF}" presName="circleA" presStyleLbl="node1" presStyleIdx="2" presStyleCnt="5"/>
      <dgm:spPr/>
    </dgm:pt>
    <dgm:pt modelId="{5173BE2F-6A61-4B79-BDB0-9DE2B1936107}" type="pres">
      <dgm:prSet presAssocID="{4CE47E35-8A25-4BD9-B2FC-40E142AB35BF}" presName="spaceA" presStyleCnt="0"/>
      <dgm:spPr/>
    </dgm:pt>
    <dgm:pt modelId="{565D9B57-7B11-48C8-AD6D-9A01FD178B1E}" type="pres">
      <dgm:prSet presAssocID="{3482049E-5148-448D-B857-4E0037D151BE}" presName="space" presStyleCnt="0"/>
      <dgm:spPr/>
    </dgm:pt>
    <dgm:pt modelId="{BA98437B-3224-4A2C-8A38-06EB6A4A62EE}" type="pres">
      <dgm:prSet presAssocID="{B143C259-5041-4C57-B4E9-F3BE2401461C}" presName="compositeB" presStyleCnt="0"/>
      <dgm:spPr/>
    </dgm:pt>
    <dgm:pt modelId="{3E3B749A-099D-4E15-9765-A1EC215017FB}" type="pres">
      <dgm:prSet presAssocID="{B143C259-5041-4C57-B4E9-F3BE2401461C}" presName="textB" presStyleLbl="revTx" presStyleIdx="3" presStyleCnt="5" custScaleX="138441">
        <dgm:presLayoutVars>
          <dgm:bulletEnabled val="1"/>
        </dgm:presLayoutVars>
      </dgm:prSet>
      <dgm:spPr/>
      <dgm:t>
        <a:bodyPr/>
        <a:lstStyle/>
        <a:p>
          <a:endParaRPr lang="en-IN"/>
        </a:p>
      </dgm:t>
    </dgm:pt>
    <dgm:pt modelId="{2C7AB62C-8614-4B1B-A934-7752EF73B827}" type="pres">
      <dgm:prSet presAssocID="{B143C259-5041-4C57-B4E9-F3BE2401461C}" presName="circleB" presStyleLbl="node1" presStyleIdx="3" presStyleCnt="5"/>
      <dgm:spPr/>
    </dgm:pt>
    <dgm:pt modelId="{30195C46-EC63-4507-B427-52FD106C2A70}" type="pres">
      <dgm:prSet presAssocID="{B143C259-5041-4C57-B4E9-F3BE2401461C}" presName="spaceB" presStyleCnt="0"/>
      <dgm:spPr/>
    </dgm:pt>
    <dgm:pt modelId="{04E20302-8305-4A25-9A8F-56F0DE72433A}" type="pres">
      <dgm:prSet presAssocID="{ECFB20DA-CB9D-416B-ACD7-9AA70DE130C1}" presName="space" presStyleCnt="0"/>
      <dgm:spPr/>
    </dgm:pt>
    <dgm:pt modelId="{B6E8A53D-C384-4521-BAFD-B5264DC89EB9}" type="pres">
      <dgm:prSet presAssocID="{864D0DBF-5B8D-4FE0-802F-F23CF63E1127}" presName="compositeA" presStyleCnt="0"/>
      <dgm:spPr/>
    </dgm:pt>
    <dgm:pt modelId="{AF72C812-6266-45FF-8777-6B25D6F0150D}" type="pres">
      <dgm:prSet presAssocID="{864D0DBF-5B8D-4FE0-802F-F23CF63E1127}" presName="textA" presStyleLbl="revTx" presStyleIdx="4" presStyleCnt="5" custScaleX="134774">
        <dgm:presLayoutVars>
          <dgm:bulletEnabled val="1"/>
        </dgm:presLayoutVars>
      </dgm:prSet>
      <dgm:spPr/>
      <dgm:t>
        <a:bodyPr/>
        <a:lstStyle/>
        <a:p>
          <a:endParaRPr lang="en-IN"/>
        </a:p>
      </dgm:t>
    </dgm:pt>
    <dgm:pt modelId="{871993F7-FBAF-42C4-AEFA-54745E0D2E75}" type="pres">
      <dgm:prSet presAssocID="{864D0DBF-5B8D-4FE0-802F-F23CF63E1127}" presName="circleA" presStyleLbl="node1" presStyleIdx="4" presStyleCnt="5"/>
      <dgm:spPr/>
    </dgm:pt>
    <dgm:pt modelId="{1A7EBA13-5FA0-4812-8921-5DC2407FB2F0}" type="pres">
      <dgm:prSet presAssocID="{864D0DBF-5B8D-4FE0-802F-F23CF63E1127}" presName="spaceA" presStyleCnt="0"/>
      <dgm:spPr/>
    </dgm:pt>
  </dgm:ptLst>
  <dgm:cxnLst>
    <dgm:cxn modelId="{A9960F48-399C-4607-84C6-583B4D09768C}" srcId="{EBF5D299-9C03-469A-8484-14475187A596}" destId="{FAE7E376-4E58-4E8A-80E6-15D6D9405E1D}" srcOrd="0" destOrd="0" parTransId="{9588BAC7-6F9F-4CF9-948E-1D537DE8AE1A}" sibTransId="{48A20C22-3067-47F3-B483-205D1DFC1851}"/>
    <dgm:cxn modelId="{AD0E72C6-DC4F-4EE0-9510-C8336B621BE7}" type="presOf" srcId="{80F0E3C0-505A-485A-B8DB-90ECB8BC3A50}" destId="{5F37EFF6-EF16-4053-B10A-7E3EE155D679}" srcOrd="0" destOrd="0" presId="urn:microsoft.com/office/officeart/2005/8/layout/hProcess11"/>
    <dgm:cxn modelId="{F27F22CD-BC34-4FC5-86DC-B400B3CBA885}" srcId="{EBF5D299-9C03-469A-8484-14475187A596}" destId="{4CE47E35-8A25-4BD9-B2FC-40E142AB35BF}" srcOrd="2" destOrd="0" parTransId="{BB1A379D-96D3-4A22-A945-0C7F6D472A84}" sibTransId="{3482049E-5148-448D-B857-4E0037D151BE}"/>
    <dgm:cxn modelId="{5EFA280C-D46E-40A0-85DF-1D918D5894A0}" type="presOf" srcId="{4CE47E35-8A25-4BD9-B2FC-40E142AB35BF}" destId="{4D99A5ED-2284-458E-B348-D2759DB96B2B}" srcOrd="0" destOrd="0" presId="urn:microsoft.com/office/officeart/2005/8/layout/hProcess11"/>
    <dgm:cxn modelId="{218ECAF6-9566-4CE3-A02B-C741CCCFDB2A}" srcId="{EBF5D299-9C03-469A-8484-14475187A596}" destId="{864D0DBF-5B8D-4FE0-802F-F23CF63E1127}" srcOrd="4" destOrd="0" parTransId="{162CC89F-9A38-4133-A401-3EC043904E5E}" sibTransId="{1C464B13-682A-4F03-A594-EFCBE6B918CC}"/>
    <dgm:cxn modelId="{52824CCA-5DE0-4724-91A1-8A606FF8224B}" type="presOf" srcId="{EBF5D299-9C03-469A-8484-14475187A596}" destId="{288E2D5A-D761-4B35-B760-DD2A86E198B3}" srcOrd="0" destOrd="0" presId="urn:microsoft.com/office/officeart/2005/8/layout/hProcess11"/>
    <dgm:cxn modelId="{B5A5E8F7-F7DC-4293-898E-EFC767D715E6}" type="presOf" srcId="{FAE7E376-4E58-4E8A-80E6-15D6D9405E1D}" destId="{9AB4FC37-7568-4CF3-9664-5C43FAA1FCBA}" srcOrd="0" destOrd="0" presId="urn:microsoft.com/office/officeart/2005/8/layout/hProcess11"/>
    <dgm:cxn modelId="{3C3EA179-6C0F-4F58-9AC3-243FE4941336}" srcId="{EBF5D299-9C03-469A-8484-14475187A596}" destId="{B143C259-5041-4C57-B4E9-F3BE2401461C}" srcOrd="3" destOrd="0" parTransId="{95ED95F3-E9D1-4A32-86D3-7B07B862182A}" sibTransId="{ECFB20DA-CB9D-416B-ACD7-9AA70DE130C1}"/>
    <dgm:cxn modelId="{C2397FFE-1064-490F-85C2-56007ACA2991}" type="presOf" srcId="{864D0DBF-5B8D-4FE0-802F-F23CF63E1127}" destId="{AF72C812-6266-45FF-8777-6B25D6F0150D}" srcOrd="0" destOrd="0" presId="urn:microsoft.com/office/officeart/2005/8/layout/hProcess11"/>
    <dgm:cxn modelId="{63C2749D-829D-449D-8227-315C25F5212B}" srcId="{EBF5D299-9C03-469A-8484-14475187A596}" destId="{80F0E3C0-505A-485A-B8DB-90ECB8BC3A50}" srcOrd="1" destOrd="0" parTransId="{11DFFDF2-6658-4B67-8B90-3451983D3730}" sibTransId="{CCC7C5D7-75F1-479F-8C16-68E47A494CD6}"/>
    <dgm:cxn modelId="{885EE027-2137-4FC2-8602-B4019D2280A4}" type="presOf" srcId="{B143C259-5041-4C57-B4E9-F3BE2401461C}" destId="{3E3B749A-099D-4E15-9765-A1EC215017FB}" srcOrd="0" destOrd="0" presId="urn:microsoft.com/office/officeart/2005/8/layout/hProcess11"/>
    <dgm:cxn modelId="{451ED4CF-D767-4BAE-832F-F8B44A072A80}" type="presParOf" srcId="{288E2D5A-D761-4B35-B760-DD2A86E198B3}" destId="{CD476F47-0A43-4485-A168-10C4DA7E58F6}" srcOrd="0" destOrd="0" presId="urn:microsoft.com/office/officeart/2005/8/layout/hProcess11"/>
    <dgm:cxn modelId="{D988D8EA-02F8-444F-882C-03D1D62D0E4D}" type="presParOf" srcId="{288E2D5A-D761-4B35-B760-DD2A86E198B3}" destId="{AF144D0B-E372-4ACC-8B17-0200EDCC640B}" srcOrd="1" destOrd="0" presId="urn:microsoft.com/office/officeart/2005/8/layout/hProcess11"/>
    <dgm:cxn modelId="{0463E6B5-FBBD-4E7D-9C0B-643783BC1C82}" type="presParOf" srcId="{AF144D0B-E372-4ACC-8B17-0200EDCC640B}" destId="{FB40EDD2-7541-452E-A705-3C8885CBE95F}" srcOrd="0" destOrd="0" presId="urn:microsoft.com/office/officeart/2005/8/layout/hProcess11"/>
    <dgm:cxn modelId="{EB65BA48-7917-42EF-9456-F3EAAACB280B}" type="presParOf" srcId="{FB40EDD2-7541-452E-A705-3C8885CBE95F}" destId="{9AB4FC37-7568-4CF3-9664-5C43FAA1FCBA}" srcOrd="0" destOrd="0" presId="urn:microsoft.com/office/officeart/2005/8/layout/hProcess11"/>
    <dgm:cxn modelId="{445B3621-F088-4391-859A-81255E224835}" type="presParOf" srcId="{FB40EDD2-7541-452E-A705-3C8885CBE95F}" destId="{9AF063AA-7DC7-4F10-93A5-4FA2F3974E27}" srcOrd="1" destOrd="0" presId="urn:microsoft.com/office/officeart/2005/8/layout/hProcess11"/>
    <dgm:cxn modelId="{DDB52A69-5A9C-4CBA-BD94-890C36CDF7AC}" type="presParOf" srcId="{FB40EDD2-7541-452E-A705-3C8885CBE95F}" destId="{3BC98888-C35C-483A-B7BB-04265B329826}" srcOrd="2" destOrd="0" presId="urn:microsoft.com/office/officeart/2005/8/layout/hProcess11"/>
    <dgm:cxn modelId="{F7481A67-4EF1-4EAD-9139-80A107F95EB1}" type="presParOf" srcId="{AF144D0B-E372-4ACC-8B17-0200EDCC640B}" destId="{53742FB9-051E-4091-A89C-A4A433D4C999}" srcOrd="1" destOrd="0" presId="urn:microsoft.com/office/officeart/2005/8/layout/hProcess11"/>
    <dgm:cxn modelId="{974F93CF-8297-474D-9D3D-0D7306CF9913}" type="presParOf" srcId="{AF144D0B-E372-4ACC-8B17-0200EDCC640B}" destId="{0E52F142-5A42-4940-BBDB-A6921969F4ED}" srcOrd="2" destOrd="0" presId="urn:microsoft.com/office/officeart/2005/8/layout/hProcess11"/>
    <dgm:cxn modelId="{33582A04-610F-4CFA-9CC2-5330C495605B}" type="presParOf" srcId="{0E52F142-5A42-4940-BBDB-A6921969F4ED}" destId="{5F37EFF6-EF16-4053-B10A-7E3EE155D679}" srcOrd="0" destOrd="0" presId="urn:microsoft.com/office/officeart/2005/8/layout/hProcess11"/>
    <dgm:cxn modelId="{DE18E9FA-C5AC-445B-ADB8-812365BC8B4B}" type="presParOf" srcId="{0E52F142-5A42-4940-BBDB-A6921969F4ED}" destId="{AA1FBFA9-ABE9-4A87-90F4-FDF20525808F}" srcOrd="1" destOrd="0" presId="urn:microsoft.com/office/officeart/2005/8/layout/hProcess11"/>
    <dgm:cxn modelId="{9F1CB58D-AE95-4928-83AA-7C41239AB336}" type="presParOf" srcId="{0E52F142-5A42-4940-BBDB-A6921969F4ED}" destId="{FA3F9AFB-AD48-4482-A3C7-8A0309337E5B}" srcOrd="2" destOrd="0" presId="urn:microsoft.com/office/officeart/2005/8/layout/hProcess11"/>
    <dgm:cxn modelId="{E76656C0-84D6-4BD2-A9A5-314FD82A2198}" type="presParOf" srcId="{AF144D0B-E372-4ACC-8B17-0200EDCC640B}" destId="{E5CDF397-2807-4BEF-8C91-12B7A26B4194}" srcOrd="3" destOrd="0" presId="urn:microsoft.com/office/officeart/2005/8/layout/hProcess11"/>
    <dgm:cxn modelId="{DDE1AD5E-8468-48D8-93AB-0FA615F73FCC}" type="presParOf" srcId="{AF144D0B-E372-4ACC-8B17-0200EDCC640B}" destId="{CD4A6314-8D09-4108-8030-729785B9C5F4}" srcOrd="4" destOrd="0" presId="urn:microsoft.com/office/officeart/2005/8/layout/hProcess11"/>
    <dgm:cxn modelId="{3816986C-715B-4933-AD22-67285D6365AE}" type="presParOf" srcId="{CD4A6314-8D09-4108-8030-729785B9C5F4}" destId="{4D99A5ED-2284-458E-B348-D2759DB96B2B}" srcOrd="0" destOrd="0" presId="urn:microsoft.com/office/officeart/2005/8/layout/hProcess11"/>
    <dgm:cxn modelId="{6D86937C-CAF4-4662-9B4B-C819924FC065}" type="presParOf" srcId="{CD4A6314-8D09-4108-8030-729785B9C5F4}" destId="{FAE8C4B7-6808-487B-9B9D-6600C9DD93FA}" srcOrd="1" destOrd="0" presId="urn:microsoft.com/office/officeart/2005/8/layout/hProcess11"/>
    <dgm:cxn modelId="{5D4893AE-CE17-4528-B354-3A1384C514B3}" type="presParOf" srcId="{CD4A6314-8D09-4108-8030-729785B9C5F4}" destId="{5173BE2F-6A61-4B79-BDB0-9DE2B1936107}" srcOrd="2" destOrd="0" presId="urn:microsoft.com/office/officeart/2005/8/layout/hProcess11"/>
    <dgm:cxn modelId="{87DC6866-41C6-42EF-B883-DF5FF1978DE2}" type="presParOf" srcId="{AF144D0B-E372-4ACC-8B17-0200EDCC640B}" destId="{565D9B57-7B11-48C8-AD6D-9A01FD178B1E}" srcOrd="5" destOrd="0" presId="urn:microsoft.com/office/officeart/2005/8/layout/hProcess11"/>
    <dgm:cxn modelId="{06F85E5D-8DC2-48BB-8047-E78AA887D5AF}" type="presParOf" srcId="{AF144D0B-E372-4ACC-8B17-0200EDCC640B}" destId="{BA98437B-3224-4A2C-8A38-06EB6A4A62EE}" srcOrd="6" destOrd="0" presId="urn:microsoft.com/office/officeart/2005/8/layout/hProcess11"/>
    <dgm:cxn modelId="{F9F8264C-667D-483B-81D1-205498226E34}" type="presParOf" srcId="{BA98437B-3224-4A2C-8A38-06EB6A4A62EE}" destId="{3E3B749A-099D-4E15-9765-A1EC215017FB}" srcOrd="0" destOrd="0" presId="urn:microsoft.com/office/officeart/2005/8/layout/hProcess11"/>
    <dgm:cxn modelId="{7249A77F-0312-42CF-9D9B-9199CB0B4402}" type="presParOf" srcId="{BA98437B-3224-4A2C-8A38-06EB6A4A62EE}" destId="{2C7AB62C-8614-4B1B-A934-7752EF73B827}" srcOrd="1" destOrd="0" presId="urn:microsoft.com/office/officeart/2005/8/layout/hProcess11"/>
    <dgm:cxn modelId="{1B538E38-FFDB-463A-8E85-19BE28DDAC5E}" type="presParOf" srcId="{BA98437B-3224-4A2C-8A38-06EB6A4A62EE}" destId="{30195C46-EC63-4507-B427-52FD106C2A70}" srcOrd="2" destOrd="0" presId="urn:microsoft.com/office/officeart/2005/8/layout/hProcess11"/>
    <dgm:cxn modelId="{4C88D24D-EFC4-4537-916E-EF07EAEE0CD5}" type="presParOf" srcId="{AF144D0B-E372-4ACC-8B17-0200EDCC640B}" destId="{04E20302-8305-4A25-9A8F-56F0DE72433A}" srcOrd="7" destOrd="0" presId="urn:microsoft.com/office/officeart/2005/8/layout/hProcess11"/>
    <dgm:cxn modelId="{2E89EC4E-4C8E-4B25-A03D-AD213ECF8CA4}" type="presParOf" srcId="{AF144D0B-E372-4ACC-8B17-0200EDCC640B}" destId="{B6E8A53D-C384-4521-BAFD-B5264DC89EB9}" srcOrd="8" destOrd="0" presId="urn:microsoft.com/office/officeart/2005/8/layout/hProcess11"/>
    <dgm:cxn modelId="{6D6F8197-1125-496A-A309-3CB6FE67B107}" type="presParOf" srcId="{B6E8A53D-C384-4521-BAFD-B5264DC89EB9}" destId="{AF72C812-6266-45FF-8777-6B25D6F0150D}" srcOrd="0" destOrd="0" presId="urn:microsoft.com/office/officeart/2005/8/layout/hProcess11"/>
    <dgm:cxn modelId="{4D9D1FDA-DCF8-49B2-B78C-D53322B3365E}" type="presParOf" srcId="{B6E8A53D-C384-4521-BAFD-B5264DC89EB9}" destId="{871993F7-FBAF-42C4-AEFA-54745E0D2E75}" srcOrd="1" destOrd="0" presId="urn:microsoft.com/office/officeart/2005/8/layout/hProcess11"/>
    <dgm:cxn modelId="{1ADAD98C-57AF-4631-90E5-367DE2006CEF}" type="presParOf" srcId="{B6E8A53D-C384-4521-BAFD-B5264DC89EB9}" destId="{1A7EBA13-5FA0-4812-8921-5DC2407FB2F0}"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544BF-7092-4804-9CC7-9B22481B60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C83018B4-91AE-4502-8ED7-DE065261443C}">
      <dgm:prSet custT="1"/>
      <dgm:spPr/>
      <dgm:t>
        <a:bodyPr/>
        <a:lstStyle/>
        <a:p>
          <a:pPr rtl="0"/>
          <a:r>
            <a:rPr lang="en-US" sz="2400" dirty="0" smtClean="0">
              <a:latin typeface="Garamond" pitchFamily="18" charset="0"/>
            </a:rPr>
            <a:t>Accommodate Refugees Post Partition</a:t>
          </a:r>
        </a:p>
      </dgm:t>
    </dgm:pt>
    <dgm:pt modelId="{39C9D875-112E-4F17-A6AC-676DD8013D5C}" type="parTrans" cxnId="{5BE7D596-B196-453E-80AD-EC5FCAEBF5A5}">
      <dgm:prSet/>
      <dgm:spPr/>
      <dgm:t>
        <a:bodyPr/>
        <a:lstStyle/>
        <a:p>
          <a:endParaRPr lang="en-US"/>
        </a:p>
      </dgm:t>
    </dgm:pt>
    <dgm:pt modelId="{86079FAA-C9D7-4D5A-9B20-74358F8EED45}" type="sibTrans" cxnId="{5BE7D596-B196-453E-80AD-EC5FCAEBF5A5}">
      <dgm:prSet/>
      <dgm:spPr/>
      <dgm:t>
        <a:bodyPr/>
        <a:lstStyle/>
        <a:p>
          <a:endParaRPr lang="en-US"/>
        </a:p>
      </dgm:t>
    </dgm:pt>
    <dgm:pt modelId="{A6BAA9CA-784A-4040-8458-E5B5C105CFB4}">
      <dgm:prSet custT="1"/>
      <dgm:spPr/>
      <dgm:t>
        <a:bodyPr/>
        <a:lstStyle/>
        <a:p>
          <a:pPr rtl="0"/>
          <a:r>
            <a:rPr lang="en-US" sz="2400" dirty="0" smtClean="0">
              <a:latin typeface="Garamond" pitchFamily="18" charset="0"/>
            </a:rPr>
            <a:t>Steel Plants</a:t>
          </a:r>
        </a:p>
      </dgm:t>
    </dgm:pt>
    <dgm:pt modelId="{08C4E310-851C-48D9-BEC3-A58A3E6F93B0}" type="parTrans" cxnId="{EE39F16A-D279-4A93-A71A-7D4EA551005C}">
      <dgm:prSet/>
      <dgm:spPr/>
      <dgm:t>
        <a:bodyPr/>
        <a:lstStyle/>
        <a:p>
          <a:endParaRPr lang="en-US"/>
        </a:p>
      </dgm:t>
    </dgm:pt>
    <dgm:pt modelId="{C332F1AB-1AB7-4125-87C9-C08970AA3282}" type="sibTrans" cxnId="{EE39F16A-D279-4A93-A71A-7D4EA551005C}">
      <dgm:prSet/>
      <dgm:spPr/>
      <dgm:t>
        <a:bodyPr/>
        <a:lstStyle/>
        <a:p>
          <a:endParaRPr lang="en-US"/>
        </a:p>
      </dgm:t>
    </dgm:pt>
    <dgm:pt modelId="{19DC5D4A-B4BA-4C4C-9DD9-7FABB6192F04}">
      <dgm:prSet custT="1"/>
      <dgm:spPr/>
      <dgm:t>
        <a:bodyPr/>
        <a:lstStyle/>
        <a:p>
          <a:pPr rtl="0"/>
          <a:r>
            <a:rPr lang="en-US" sz="2400" dirty="0" smtClean="0">
              <a:solidFill>
                <a:schemeClr val="tx1"/>
              </a:solidFill>
              <a:latin typeface="Garamond" pitchFamily="18" charset="0"/>
            </a:rPr>
            <a:t>Power Plant / Mining</a:t>
          </a:r>
        </a:p>
      </dgm:t>
    </dgm:pt>
    <dgm:pt modelId="{1C041A52-CDA2-40F0-A697-EE7FC069ADDD}" type="parTrans" cxnId="{56DA37D0-325D-43BD-B225-D442CE98A92B}">
      <dgm:prSet/>
      <dgm:spPr/>
      <dgm:t>
        <a:bodyPr/>
        <a:lstStyle/>
        <a:p>
          <a:endParaRPr lang="en-US"/>
        </a:p>
      </dgm:t>
    </dgm:pt>
    <dgm:pt modelId="{39CADAC7-93F6-48EF-96E1-777FECD94801}" type="sibTrans" cxnId="{56DA37D0-325D-43BD-B225-D442CE98A92B}">
      <dgm:prSet/>
      <dgm:spPr/>
      <dgm:t>
        <a:bodyPr/>
        <a:lstStyle/>
        <a:p>
          <a:endParaRPr lang="en-US"/>
        </a:p>
      </dgm:t>
    </dgm:pt>
    <dgm:pt modelId="{2E413A63-88A5-4F15-8E00-E82E6B9C2CDC}">
      <dgm:prSet custT="1"/>
      <dgm:spPr/>
      <dgm:t>
        <a:bodyPr/>
        <a:lstStyle/>
        <a:p>
          <a:pPr rtl="0"/>
          <a:r>
            <a:rPr lang="en-US" sz="2400" dirty="0" smtClean="0">
              <a:latin typeface="Garamond" pitchFamily="18" charset="0"/>
            </a:rPr>
            <a:t>Jamshedpur (Sakchi)</a:t>
          </a:r>
          <a:br>
            <a:rPr lang="en-US" sz="2400" dirty="0" smtClean="0">
              <a:latin typeface="Garamond" pitchFamily="18" charset="0"/>
            </a:rPr>
          </a:br>
          <a:r>
            <a:rPr lang="en-US" sz="2400" dirty="0" smtClean="0">
              <a:latin typeface="Garamond" pitchFamily="18" charset="0"/>
            </a:rPr>
            <a:t>(1908 / 1912 /1919)</a:t>
          </a:r>
        </a:p>
      </dgm:t>
    </dgm:pt>
    <dgm:pt modelId="{F0457F6C-EF6A-4287-8582-E323AEB4A8B3}" type="parTrans" cxnId="{13419E9C-233A-46E0-8071-9A49186CACF8}">
      <dgm:prSet/>
      <dgm:spPr/>
      <dgm:t>
        <a:bodyPr/>
        <a:lstStyle/>
        <a:p>
          <a:endParaRPr lang="en-US"/>
        </a:p>
      </dgm:t>
    </dgm:pt>
    <dgm:pt modelId="{4150971D-1104-4758-A99A-6E35F6A36B79}" type="sibTrans" cxnId="{13419E9C-233A-46E0-8071-9A49186CACF8}">
      <dgm:prSet/>
      <dgm:spPr/>
      <dgm:t>
        <a:bodyPr/>
        <a:lstStyle/>
        <a:p>
          <a:endParaRPr lang="en-US"/>
        </a:p>
      </dgm:t>
    </dgm:pt>
    <dgm:pt modelId="{116FD74A-AAB6-4A7F-8F7C-295751CC8692}">
      <dgm:prSet custT="1"/>
      <dgm:spPr/>
      <dgm:t>
        <a:bodyPr/>
        <a:lstStyle/>
        <a:p>
          <a:pPr rtl="0"/>
          <a:r>
            <a:rPr lang="en-US" sz="2400" dirty="0" smtClean="0">
              <a:latin typeface="Garamond" pitchFamily="18" charset="0"/>
            </a:rPr>
            <a:t>Modinagar (1933)</a:t>
          </a:r>
        </a:p>
        <a:p>
          <a:pPr rtl="0"/>
          <a:r>
            <a:rPr lang="en-US" sz="2400" dirty="0" smtClean="0">
              <a:latin typeface="Garamond" pitchFamily="18" charset="0"/>
            </a:rPr>
            <a:t>Gujarmal Modi</a:t>
          </a:r>
        </a:p>
      </dgm:t>
    </dgm:pt>
    <dgm:pt modelId="{1974E431-88AD-4D9D-A186-DD3F023E65EF}" type="parTrans" cxnId="{A31E9C15-36E2-4CC4-B6E4-D7E0FAED6B53}">
      <dgm:prSet/>
      <dgm:spPr/>
      <dgm:t>
        <a:bodyPr/>
        <a:lstStyle/>
        <a:p>
          <a:endParaRPr lang="en-US"/>
        </a:p>
      </dgm:t>
    </dgm:pt>
    <dgm:pt modelId="{66C91808-1D6B-4304-A19D-210225954BC5}" type="sibTrans" cxnId="{A31E9C15-36E2-4CC4-B6E4-D7E0FAED6B53}">
      <dgm:prSet/>
      <dgm:spPr/>
      <dgm:t>
        <a:bodyPr/>
        <a:lstStyle/>
        <a:p>
          <a:endParaRPr lang="en-US"/>
        </a:p>
      </dgm:t>
    </dgm:pt>
    <dgm:pt modelId="{0B197393-E02C-4E44-BCFA-D046E404931B}" type="pres">
      <dgm:prSet presAssocID="{DA2544BF-7092-4804-9CC7-9B22481B6070}" presName="diagram" presStyleCnt="0">
        <dgm:presLayoutVars>
          <dgm:dir/>
          <dgm:resizeHandles val="exact"/>
        </dgm:presLayoutVars>
      </dgm:prSet>
      <dgm:spPr/>
      <dgm:t>
        <a:bodyPr/>
        <a:lstStyle/>
        <a:p>
          <a:endParaRPr lang="en-IN"/>
        </a:p>
      </dgm:t>
    </dgm:pt>
    <dgm:pt modelId="{CD816B42-3B94-407C-913B-A7B6FE6E2243}" type="pres">
      <dgm:prSet presAssocID="{C83018B4-91AE-4502-8ED7-DE065261443C}" presName="node" presStyleLbl="node1" presStyleIdx="0" presStyleCnt="5">
        <dgm:presLayoutVars>
          <dgm:bulletEnabled val="1"/>
        </dgm:presLayoutVars>
      </dgm:prSet>
      <dgm:spPr/>
      <dgm:t>
        <a:bodyPr/>
        <a:lstStyle/>
        <a:p>
          <a:endParaRPr lang="en-US"/>
        </a:p>
      </dgm:t>
    </dgm:pt>
    <dgm:pt modelId="{EAD9D429-F5E7-470D-AF30-8EAB2790FCCF}" type="pres">
      <dgm:prSet presAssocID="{86079FAA-C9D7-4D5A-9B20-74358F8EED45}" presName="sibTrans" presStyleCnt="0"/>
      <dgm:spPr/>
    </dgm:pt>
    <dgm:pt modelId="{545EE068-CAE5-4B38-95E3-73D3DEB81DDE}" type="pres">
      <dgm:prSet presAssocID="{A6BAA9CA-784A-4040-8458-E5B5C105CFB4}" presName="node" presStyleLbl="node1" presStyleIdx="1" presStyleCnt="5">
        <dgm:presLayoutVars>
          <dgm:bulletEnabled val="1"/>
        </dgm:presLayoutVars>
      </dgm:prSet>
      <dgm:spPr/>
      <dgm:t>
        <a:bodyPr/>
        <a:lstStyle/>
        <a:p>
          <a:endParaRPr lang="en-US"/>
        </a:p>
      </dgm:t>
    </dgm:pt>
    <dgm:pt modelId="{ABBD273C-DC7F-4195-A6D9-8445B42B4F75}" type="pres">
      <dgm:prSet presAssocID="{C332F1AB-1AB7-4125-87C9-C08970AA3282}" presName="sibTrans" presStyleCnt="0"/>
      <dgm:spPr/>
    </dgm:pt>
    <dgm:pt modelId="{5A370839-748A-4665-A078-D7AC944519AA}" type="pres">
      <dgm:prSet presAssocID="{19DC5D4A-B4BA-4C4C-9DD9-7FABB6192F04}" presName="node" presStyleLbl="node1" presStyleIdx="2" presStyleCnt="5">
        <dgm:presLayoutVars>
          <dgm:bulletEnabled val="1"/>
        </dgm:presLayoutVars>
      </dgm:prSet>
      <dgm:spPr/>
      <dgm:t>
        <a:bodyPr/>
        <a:lstStyle/>
        <a:p>
          <a:endParaRPr lang="en-US"/>
        </a:p>
      </dgm:t>
    </dgm:pt>
    <dgm:pt modelId="{876839F0-4971-4B00-BCCF-A43C053243F4}" type="pres">
      <dgm:prSet presAssocID="{39CADAC7-93F6-48EF-96E1-777FECD94801}" presName="sibTrans" presStyleCnt="0"/>
      <dgm:spPr/>
    </dgm:pt>
    <dgm:pt modelId="{D367BF8F-27F8-4678-AC7F-7BF26A334211}" type="pres">
      <dgm:prSet presAssocID="{2E413A63-88A5-4F15-8E00-E82E6B9C2CDC}" presName="node" presStyleLbl="node1" presStyleIdx="3" presStyleCnt="5" custScaleX="117779">
        <dgm:presLayoutVars>
          <dgm:bulletEnabled val="1"/>
        </dgm:presLayoutVars>
      </dgm:prSet>
      <dgm:spPr/>
      <dgm:t>
        <a:bodyPr/>
        <a:lstStyle/>
        <a:p>
          <a:endParaRPr lang="en-US"/>
        </a:p>
      </dgm:t>
    </dgm:pt>
    <dgm:pt modelId="{2325C86D-4622-48CC-B9D7-76F91131DCFA}" type="pres">
      <dgm:prSet presAssocID="{4150971D-1104-4758-A99A-6E35F6A36B79}" presName="sibTrans" presStyleCnt="0"/>
      <dgm:spPr/>
    </dgm:pt>
    <dgm:pt modelId="{99026990-6ED6-4043-85CE-F5FA7FE2F3A3}" type="pres">
      <dgm:prSet presAssocID="{116FD74A-AAB6-4A7F-8F7C-295751CC8692}" presName="node" presStyleLbl="node1" presStyleIdx="4" presStyleCnt="5" custScaleX="116667">
        <dgm:presLayoutVars>
          <dgm:bulletEnabled val="1"/>
        </dgm:presLayoutVars>
      </dgm:prSet>
      <dgm:spPr/>
      <dgm:t>
        <a:bodyPr/>
        <a:lstStyle/>
        <a:p>
          <a:endParaRPr lang="en-US"/>
        </a:p>
      </dgm:t>
    </dgm:pt>
  </dgm:ptLst>
  <dgm:cxnLst>
    <dgm:cxn modelId="{7C58DC36-835C-4BA0-AFB1-C7C1E871DA82}" type="presOf" srcId="{DA2544BF-7092-4804-9CC7-9B22481B6070}" destId="{0B197393-E02C-4E44-BCFA-D046E404931B}" srcOrd="0" destOrd="0" presId="urn:microsoft.com/office/officeart/2005/8/layout/default"/>
    <dgm:cxn modelId="{69F56330-A74E-44CF-923D-D24609E43884}" type="presOf" srcId="{C83018B4-91AE-4502-8ED7-DE065261443C}" destId="{CD816B42-3B94-407C-913B-A7B6FE6E2243}" srcOrd="0" destOrd="0" presId="urn:microsoft.com/office/officeart/2005/8/layout/default"/>
    <dgm:cxn modelId="{13419E9C-233A-46E0-8071-9A49186CACF8}" srcId="{DA2544BF-7092-4804-9CC7-9B22481B6070}" destId="{2E413A63-88A5-4F15-8E00-E82E6B9C2CDC}" srcOrd="3" destOrd="0" parTransId="{F0457F6C-EF6A-4287-8582-E323AEB4A8B3}" sibTransId="{4150971D-1104-4758-A99A-6E35F6A36B79}"/>
    <dgm:cxn modelId="{CC749756-4BC4-497C-A4D4-21AD81C7991F}" type="presOf" srcId="{116FD74A-AAB6-4A7F-8F7C-295751CC8692}" destId="{99026990-6ED6-4043-85CE-F5FA7FE2F3A3}" srcOrd="0" destOrd="0" presId="urn:microsoft.com/office/officeart/2005/8/layout/default"/>
    <dgm:cxn modelId="{A31E9C15-36E2-4CC4-B6E4-D7E0FAED6B53}" srcId="{DA2544BF-7092-4804-9CC7-9B22481B6070}" destId="{116FD74A-AAB6-4A7F-8F7C-295751CC8692}" srcOrd="4" destOrd="0" parTransId="{1974E431-88AD-4D9D-A186-DD3F023E65EF}" sibTransId="{66C91808-1D6B-4304-A19D-210225954BC5}"/>
    <dgm:cxn modelId="{56DA37D0-325D-43BD-B225-D442CE98A92B}" srcId="{DA2544BF-7092-4804-9CC7-9B22481B6070}" destId="{19DC5D4A-B4BA-4C4C-9DD9-7FABB6192F04}" srcOrd="2" destOrd="0" parTransId="{1C041A52-CDA2-40F0-A697-EE7FC069ADDD}" sibTransId="{39CADAC7-93F6-48EF-96E1-777FECD94801}"/>
    <dgm:cxn modelId="{5BE7D596-B196-453E-80AD-EC5FCAEBF5A5}" srcId="{DA2544BF-7092-4804-9CC7-9B22481B6070}" destId="{C83018B4-91AE-4502-8ED7-DE065261443C}" srcOrd="0" destOrd="0" parTransId="{39C9D875-112E-4F17-A6AC-676DD8013D5C}" sibTransId="{86079FAA-C9D7-4D5A-9B20-74358F8EED45}"/>
    <dgm:cxn modelId="{E126DD9A-734D-46BC-B010-9AED2D8C7450}" type="presOf" srcId="{A6BAA9CA-784A-4040-8458-E5B5C105CFB4}" destId="{545EE068-CAE5-4B38-95E3-73D3DEB81DDE}" srcOrd="0" destOrd="0" presId="urn:microsoft.com/office/officeart/2005/8/layout/default"/>
    <dgm:cxn modelId="{EE39F16A-D279-4A93-A71A-7D4EA551005C}" srcId="{DA2544BF-7092-4804-9CC7-9B22481B6070}" destId="{A6BAA9CA-784A-4040-8458-E5B5C105CFB4}" srcOrd="1" destOrd="0" parTransId="{08C4E310-851C-48D9-BEC3-A58A3E6F93B0}" sibTransId="{C332F1AB-1AB7-4125-87C9-C08970AA3282}"/>
    <dgm:cxn modelId="{1D98932F-DF42-47C2-A473-14F0B43A7552}" type="presOf" srcId="{2E413A63-88A5-4F15-8E00-E82E6B9C2CDC}" destId="{D367BF8F-27F8-4678-AC7F-7BF26A334211}" srcOrd="0" destOrd="0" presId="urn:microsoft.com/office/officeart/2005/8/layout/default"/>
    <dgm:cxn modelId="{3B7A2A7D-1D52-4216-9001-2D8E0B6E9890}" type="presOf" srcId="{19DC5D4A-B4BA-4C4C-9DD9-7FABB6192F04}" destId="{5A370839-748A-4665-A078-D7AC944519AA}" srcOrd="0" destOrd="0" presId="urn:microsoft.com/office/officeart/2005/8/layout/default"/>
    <dgm:cxn modelId="{90AC5B9A-7100-424F-9EF2-704D29333DED}" type="presParOf" srcId="{0B197393-E02C-4E44-BCFA-D046E404931B}" destId="{CD816B42-3B94-407C-913B-A7B6FE6E2243}" srcOrd="0" destOrd="0" presId="urn:microsoft.com/office/officeart/2005/8/layout/default"/>
    <dgm:cxn modelId="{8F02FDC9-8D02-4FDF-A9B8-3ECB99124206}" type="presParOf" srcId="{0B197393-E02C-4E44-BCFA-D046E404931B}" destId="{EAD9D429-F5E7-470D-AF30-8EAB2790FCCF}" srcOrd="1" destOrd="0" presId="urn:microsoft.com/office/officeart/2005/8/layout/default"/>
    <dgm:cxn modelId="{D55D9D2F-9A32-4300-AA7A-79D8AC903A0B}" type="presParOf" srcId="{0B197393-E02C-4E44-BCFA-D046E404931B}" destId="{545EE068-CAE5-4B38-95E3-73D3DEB81DDE}" srcOrd="2" destOrd="0" presId="urn:microsoft.com/office/officeart/2005/8/layout/default"/>
    <dgm:cxn modelId="{5FC68E51-36A7-4571-88FA-2DCFEC2D7BAB}" type="presParOf" srcId="{0B197393-E02C-4E44-BCFA-D046E404931B}" destId="{ABBD273C-DC7F-4195-A6D9-8445B42B4F75}" srcOrd="3" destOrd="0" presId="urn:microsoft.com/office/officeart/2005/8/layout/default"/>
    <dgm:cxn modelId="{928D5C58-0D0D-4F23-AD27-3D73118979EC}" type="presParOf" srcId="{0B197393-E02C-4E44-BCFA-D046E404931B}" destId="{5A370839-748A-4665-A078-D7AC944519AA}" srcOrd="4" destOrd="0" presId="urn:microsoft.com/office/officeart/2005/8/layout/default"/>
    <dgm:cxn modelId="{2908D1D1-FFE5-48A7-9259-0F67F7E2AD20}" type="presParOf" srcId="{0B197393-E02C-4E44-BCFA-D046E404931B}" destId="{876839F0-4971-4B00-BCCF-A43C053243F4}" srcOrd="5" destOrd="0" presId="urn:microsoft.com/office/officeart/2005/8/layout/default"/>
    <dgm:cxn modelId="{8F52004B-91EF-4FCB-BDAC-4E6D96C1E1EA}" type="presParOf" srcId="{0B197393-E02C-4E44-BCFA-D046E404931B}" destId="{D367BF8F-27F8-4678-AC7F-7BF26A334211}" srcOrd="6" destOrd="0" presId="urn:microsoft.com/office/officeart/2005/8/layout/default"/>
    <dgm:cxn modelId="{DB6D9554-330C-466A-AAE6-9852F0F13221}" type="presParOf" srcId="{0B197393-E02C-4E44-BCFA-D046E404931B}" destId="{2325C86D-4622-48CC-B9D7-76F91131DCFA}" srcOrd="7" destOrd="0" presId="urn:microsoft.com/office/officeart/2005/8/layout/default"/>
    <dgm:cxn modelId="{A0F5674E-CD2D-4C1B-8D47-86D56731F3F9}" type="presParOf" srcId="{0B197393-E02C-4E44-BCFA-D046E404931B}" destId="{99026990-6ED6-4043-85CE-F5FA7FE2F3A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2544BF-7092-4804-9CC7-9B22481B607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C83018B4-91AE-4502-8ED7-DE065261443C}">
      <dgm:prSet custT="1"/>
      <dgm:spPr/>
      <dgm:t>
        <a:bodyPr/>
        <a:lstStyle/>
        <a:p>
          <a:pPr rtl="0"/>
          <a:r>
            <a:rPr lang="en-US" sz="2400" dirty="0" smtClean="0">
              <a:latin typeface="Garamond" pitchFamily="18" charset="0"/>
            </a:rPr>
            <a:t>Rourkela, Bokaro, </a:t>
          </a:r>
          <a:br>
            <a:rPr lang="en-US" sz="2400" dirty="0" smtClean="0">
              <a:latin typeface="Garamond" pitchFamily="18" charset="0"/>
            </a:rPr>
          </a:br>
          <a:r>
            <a:rPr lang="en-US" sz="2400" dirty="0" smtClean="0">
              <a:latin typeface="Garamond" pitchFamily="18" charset="0"/>
            </a:rPr>
            <a:t>Bhilai:  Steel</a:t>
          </a:r>
          <a:endParaRPr lang="en-US" sz="2400" dirty="0">
            <a:latin typeface="Garamond" pitchFamily="18" charset="0"/>
          </a:endParaRPr>
        </a:p>
      </dgm:t>
    </dgm:pt>
    <dgm:pt modelId="{39C9D875-112E-4F17-A6AC-676DD8013D5C}" type="parTrans" cxnId="{5BE7D596-B196-453E-80AD-EC5FCAEBF5A5}">
      <dgm:prSet/>
      <dgm:spPr/>
      <dgm:t>
        <a:bodyPr/>
        <a:lstStyle/>
        <a:p>
          <a:endParaRPr lang="en-US"/>
        </a:p>
      </dgm:t>
    </dgm:pt>
    <dgm:pt modelId="{86079FAA-C9D7-4D5A-9B20-74358F8EED45}" type="sibTrans" cxnId="{5BE7D596-B196-453E-80AD-EC5FCAEBF5A5}">
      <dgm:prSet/>
      <dgm:spPr/>
      <dgm:t>
        <a:bodyPr/>
        <a:lstStyle/>
        <a:p>
          <a:endParaRPr lang="en-US"/>
        </a:p>
      </dgm:t>
    </dgm:pt>
    <dgm:pt modelId="{A6BAA9CA-784A-4040-8458-E5B5C105CFB4}">
      <dgm:prSet custT="1"/>
      <dgm:spPr/>
      <dgm:t>
        <a:bodyPr/>
        <a:lstStyle/>
        <a:p>
          <a:pPr rtl="0"/>
          <a:r>
            <a:rPr lang="en-US" sz="2400" dirty="0" smtClean="0">
              <a:latin typeface="Garamond" pitchFamily="18" charset="0"/>
            </a:rPr>
            <a:t>India’s Silicon Valley - Bangalore: Information Technology</a:t>
          </a:r>
        </a:p>
      </dgm:t>
    </dgm:pt>
    <dgm:pt modelId="{08C4E310-851C-48D9-BEC3-A58A3E6F93B0}" type="parTrans" cxnId="{EE39F16A-D279-4A93-A71A-7D4EA551005C}">
      <dgm:prSet/>
      <dgm:spPr/>
      <dgm:t>
        <a:bodyPr/>
        <a:lstStyle/>
        <a:p>
          <a:endParaRPr lang="en-US"/>
        </a:p>
      </dgm:t>
    </dgm:pt>
    <dgm:pt modelId="{C332F1AB-1AB7-4125-87C9-C08970AA3282}" type="sibTrans" cxnId="{EE39F16A-D279-4A93-A71A-7D4EA551005C}">
      <dgm:prSet/>
      <dgm:spPr/>
      <dgm:t>
        <a:bodyPr/>
        <a:lstStyle/>
        <a:p>
          <a:endParaRPr lang="en-US"/>
        </a:p>
      </dgm:t>
    </dgm:pt>
    <dgm:pt modelId="{36718672-D7F8-438A-BF91-071A8FFA3F98}">
      <dgm:prSet custT="1"/>
      <dgm:spPr/>
      <dgm:t>
        <a:bodyPr/>
        <a:lstStyle/>
        <a:p>
          <a:pPr rtl="0"/>
          <a:r>
            <a:rPr lang="en-US" sz="2400" dirty="0" smtClean="0">
              <a:latin typeface="Garamond" pitchFamily="18" charset="0"/>
            </a:rPr>
            <a:t>Jamnagar: Oil Refinery</a:t>
          </a:r>
        </a:p>
      </dgm:t>
    </dgm:pt>
    <dgm:pt modelId="{1AE442D9-9C59-4627-8F51-1ACE52E1618C}" type="parTrans" cxnId="{4B637376-9912-449F-BFBF-167494AEE3FB}">
      <dgm:prSet/>
      <dgm:spPr/>
      <dgm:t>
        <a:bodyPr/>
        <a:lstStyle/>
        <a:p>
          <a:endParaRPr lang="en-US"/>
        </a:p>
      </dgm:t>
    </dgm:pt>
    <dgm:pt modelId="{EF913201-27E2-4DE4-B524-3FCC6CCCF606}" type="sibTrans" cxnId="{4B637376-9912-449F-BFBF-167494AEE3FB}">
      <dgm:prSet/>
      <dgm:spPr/>
      <dgm:t>
        <a:bodyPr/>
        <a:lstStyle/>
        <a:p>
          <a:endParaRPr lang="en-US"/>
        </a:p>
      </dgm:t>
    </dgm:pt>
    <dgm:pt modelId="{19DC5D4A-B4BA-4C4C-9DD9-7FABB6192F04}">
      <dgm:prSet custT="1"/>
      <dgm:spPr/>
      <dgm:t>
        <a:bodyPr/>
        <a:lstStyle/>
        <a:p>
          <a:pPr rtl="0"/>
          <a:r>
            <a:rPr lang="en-US" sz="2400" dirty="0" smtClean="0">
              <a:latin typeface="Garamond" pitchFamily="18" charset="0"/>
            </a:rPr>
            <a:t>Lasalgaon (Census Town): Onion (Mandi Towns)</a:t>
          </a:r>
        </a:p>
      </dgm:t>
    </dgm:pt>
    <dgm:pt modelId="{1C041A52-CDA2-40F0-A697-EE7FC069ADDD}" type="parTrans" cxnId="{56DA37D0-325D-43BD-B225-D442CE98A92B}">
      <dgm:prSet/>
      <dgm:spPr/>
      <dgm:t>
        <a:bodyPr/>
        <a:lstStyle/>
        <a:p>
          <a:endParaRPr lang="en-US"/>
        </a:p>
      </dgm:t>
    </dgm:pt>
    <dgm:pt modelId="{39CADAC7-93F6-48EF-96E1-777FECD94801}" type="sibTrans" cxnId="{56DA37D0-325D-43BD-B225-D442CE98A92B}">
      <dgm:prSet/>
      <dgm:spPr/>
      <dgm:t>
        <a:bodyPr/>
        <a:lstStyle/>
        <a:p>
          <a:endParaRPr lang="en-US"/>
        </a:p>
      </dgm:t>
    </dgm:pt>
    <dgm:pt modelId="{2E413A63-88A5-4F15-8E00-E82E6B9C2CDC}">
      <dgm:prSet custT="1"/>
      <dgm:spPr/>
      <dgm:t>
        <a:bodyPr/>
        <a:lstStyle/>
        <a:p>
          <a:pPr rtl="0"/>
          <a:r>
            <a:rPr lang="en-US" sz="2400" dirty="0" smtClean="0">
              <a:latin typeface="Garamond" pitchFamily="18" charset="0"/>
            </a:rPr>
            <a:t>Kancheepuram (City): </a:t>
          </a:r>
          <a:br>
            <a:rPr lang="en-US" sz="2400" dirty="0" smtClean="0">
              <a:latin typeface="Garamond" pitchFamily="18" charset="0"/>
            </a:rPr>
          </a:br>
          <a:r>
            <a:rPr lang="en-US" sz="2400" dirty="0" smtClean="0">
              <a:latin typeface="Garamond" pitchFamily="18" charset="0"/>
            </a:rPr>
            <a:t>Temple Town</a:t>
          </a:r>
        </a:p>
      </dgm:t>
    </dgm:pt>
    <dgm:pt modelId="{F0457F6C-EF6A-4287-8582-E323AEB4A8B3}" type="parTrans" cxnId="{13419E9C-233A-46E0-8071-9A49186CACF8}">
      <dgm:prSet/>
      <dgm:spPr/>
      <dgm:t>
        <a:bodyPr/>
        <a:lstStyle/>
        <a:p>
          <a:endParaRPr lang="en-US"/>
        </a:p>
      </dgm:t>
    </dgm:pt>
    <dgm:pt modelId="{4150971D-1104-4758-A99A-6E35F6A36B79}" type="sibTrans" cxnId="{13419E9C-233A-46E0-8071-9A49186CACF8}">
      <dgm:prSet/>
      <dgm:spPr/>
      <dgm:t>
        <a:bodyPr/>
        <a:lstStyle/>
        <a:p>
          <a:endParaRPr lang="en-US"/>
        </a:p>
      </dgm:t>
    </dgm:pt>
    <dgm:pt modelId="{116FD74A-AAB6-4A7F-8F7C-295751CC8692}">
      <dgm:prSet custT="1"/>
      <dgm:spPr/>
      <dgm:t>
        <a:bodyPr/>
        <a:lstStyle/>
        <a:p>
          <a:pPr rtl="0"/>
          <a:r>
            <a:rPr lang="en-US" sz="2400" dirty="0" smtClean="0">
              <a:solidFill>
                <a:schemeClr val="tx1"/>
              </a:solidFill>
              <a:latin typeface="Garamond" pitchFamily="18" charset="0"/>
            </a:rPr>
            <a:t>Industrial Clusters</a:t>
          </a:r>
        </a:p>
      </dgm:t>
    </dgm:pt>
    <dgm:pt modelId="{1974E431-88AD-4D9D-A186-DD3F023E65EF}" type="parTrans" cxnId="{A31E9C15-36E2-4CC4-B6E4-D7E0FAED6B53}">
      <dgm:prSet/>
      <dgm:spPr/>
      <dgm:t>
        <a:bodyPr/>
        <a:lstStyle/>
        <a:p>
          <a:endParaRPr lang="en-US"/>
        </a:p>
      </dgm:t>
    </dgm:pt>
    <dgm:pt modelId="{66C91808-1D6B-4304-A19D-210225954BC5}" type="sibTrans" cxnId="{A31E9C15-36E2-4CC4-B6E4-D7E0FAED6B53}">
      <dgm:prSet/>
      <dgm:spPr/>
      <dgm:t>
        <a:bodyPr/>
        <a:lstStyle/>
        <a:p>
          <a:endParaRPr lang="en-US"/>
        </a:p>
      </dgm:t>
    </dgm:pt>
    <dgm:pt modelId="{0B197393-E02C-4E44-BCFA-D046E404931B}" type="pres">
      <dgm:prSet presAssocID="{DA2544BF-7092-4804-9CC7-9B22481B6070}" presName="diagram" presStyleCnt="0">
        <dgm:presLayoutVars>
          <dgm:dir/>
          <dgm:resizeHandles val="exact"/>
        </dgm:presLayoutVars>
      </dgm:prSet>
      <dgm:spPr/>
      <dgm:t>
        <a:bodyPr/>
        <a:lstStyle/>
        <a:p>
          <a:endParaRPr lang="en-IN"/>
        </a:p>
      </dgm:t>
    </dgm:pt>
    <dgm:pt modelId="{CD816B42-3B94-407C-913B-A7B6FE6E2243}" type="pres">
      <dgm:prSet presAssocID="{C83018B4-91AE-4502-8ED7-DE065261443C}" presName="node" presStyleLbl="node1" presStyleIdx="0" presStyleCnt="6">
        <dgm:presLayoutVars>
          <dgm:bulletEnabled val="1"/>
        </dgm:presLayoutVars>
      </dgm:prSet>
      <dgm:spPr/>
      <dgm:t>
        <a:bodyPr/>
        <a:lstStyle/>
        <a:p>
          <a:endParaRPr lang="en-US"/>
        </a:p>
      </dgm:t>
    </dgm:pt>
    <dgm:pt modelId="{EAD9D429-F5E7-470D-AF30-8EAB2790FCCF}" type="pres">
      <dgm:prSet presAssocID="{86079FAA-C9D7-4D5A-9B20-74358F8EED45}" presName="sibTrans" presStyleCnt="0"/>
      <dgm:spPr/>
    </dgm:pt>
    <dgm:pt modelId="{545EE068-CAE5-4B38-95E3-73D3DEB81DDE}" type="pres">
      <dgm:prSet presAssocID="{A6BAA9CA-784A-4040-8458-E5B5C105CFB4}" presName="node" presStyleLbl="node1" presStyleIdx="1" presStyleCnt="6">
        <dgm:presLayoutVars>
          <dgm:bulletEnabled val="1"/>
        </dgm:presLayoutVars>
      </dgm:prSet>
      <dgm:spPr/>
      <dgm:t>
        <a:bodyPr/>
        <a:lstStyle/>
        <a:p>
          <a:endParaRPr lang="en-US"/>
        </a:p>
      </dgm:t>
    </dgm:pt>
    <dgm:pt modelId="{ABBD273C-DC7F-4195-A6D9-8445B42B4F75}" type="pres">
      <dgm:prSet presAssocID="{C332F1AB-1AB7-4125-87C9-C08970AA3282}" presName="sibTrans" presStyleCnt="0"/>
      <dgm:spPr/>
    </dgm:pt>
    <dgm:pt modelId="{E04414C3-FB49-4B2B-AFC5-3A82F0164A8E}" type="pres">
      <dgm:prSet presAssocID="{36718672-D7F8-438A-BF91-071A8FFA3F98}" presName="node" presStyleLbl="node1" presStyleIdx="2" presStyleCnt="6">
        <dgm:presLayoutVars>
          <dgm:bulletEnabled val="1"/>
        </dgm:presLayoutVars>
      </dgm:prSet>
      <dgm:spPr/>
      <dgm:t>
        <a:bodyPr/>
        <a:lstStyle/>
        <a:p>
          <a:endParaRPr lang="en-IN"/>
        </a:p>
      </dgm:t>
    </dgm:pt>
    <dgm:pt modelId="{535191F2-4B03-4D44-9F0E-06EA24C73430}" type="pres">
      <dgm:prSet presAssocID="{EF913201-27E2-4DE4-B524-3FCC6CCCF606}" presName="sibTrans" presStyleCnt="0"/>
      <dgm:spPr/>
    </dgm:pt>
    <dgm:pt modelId="{5A370839-748A-4665-A078-D7AC944519AA}" type="pres">
      <dgm:prSet presAssocID="{19DC5D4A-B4BA-4C4C-9DD9-7FABB6192F04}" presName="node" presStyleLbl="node1" presStyleIdx="3" presStyleCnt="6">
        <dgm:presLayoutVars>
          <dgm:bulletEnabled val="1"/>
        </dgm:presLayoutVars>
      </dgm:prSet>
      <dgm:spPr/>
      <dgm:t>
        <a:bodyPr/>
        <a:lstStyle/>
        <a:p>
          <a:endParaRPr lang="en-US"/>
        </a:p>
      </dgm:t>
    </dgm:pt>
    <dgm:pt modelId="{876839F0-4971-4B00-BCCF-A43C053243F4}" type="pres">
      <dgm:prSet presAssocID="{39CADAC7-93F6-48EF-96E1-777FECD94801}" presName="sibTrans" presStyleCnt="0"/>
      <dgm:spPr/>
    </dgm:pt>
    <dgm:pt modelId="{D367BF8F-27F8-4678-AC7F-7BF26A334211}" type="pres">
      <dgm:prSet presAssocID="{2E413A63-88A5-4F15-8E00-E82E6B9C2CDC}" presName="node" presStyleLbl="node1" presStyleIdx="4" presStyleCnt="6">
        <dgm:presLayoutVars>
          <dgm:bulletEnabled val="1"/>
        </dgm:presLayoutVars>
      </dgm:prSet>
      <dgm:spPr/>
      <dgm:t>
        <a:bodyPr/>
        <a:lstStyle/>
        <a:p>
          <a:endParaRPr lang="en-US"/>
        </a:p>
      </dgm:t>
    </dgm:pt>
    <dgm:pt modelId="{2325C86D-4622-48CC-B9D7-76F91131DCFA}" type="pres">
      <dgm:prSet presAssocID="{4150971D-1104-4758-A99A-6E35F6A36B79}" presName="sibTrans" presStyleCnt="0"/>
      <dgm:spPr/>
    </dgm:pt>
    <dgm:pt modelId="{99026990-6ED6-4043-85CE-F5FA7FE2F3A3}" type="pres">
      <dgm:prSet presAssocID="{116FD74A-AAB6-4A7F-8F7C-295751CC8692}" presName="node" presStyleLbl="node1" presStyleIdx="5" presStyleCnt="6">
        <dgm:presLayoutVars>
          <dgm:bulletEnabled val="1"/>
        </dgm:presLayoutVars>
      </dgm:prSet>
      <dgm:spPr/>
      <dgm:t>
        <a:bodyPr/>
        <a:lstStyle/>
        <a:p>
          <a:endParaRPr lang="en-IN"/>
        </a:p>
      </dgm:t>
    </dgm:pt>
  </dgm:ptLst>
  <dgm:cxnLst>
    <dgm:cxn modelId="{8D5FC5F5-4A02-4D42-8B1C-A04EB5FF6EFE}" type="presOf" srcId="{19DC5D4A-B4BA-4C4C-9DD9-7FABB6192F04}" destId="{5A370839-748A-4665-A078-D7AC944519AA}" srcOrd="0" destOrd="0" presId="urn:microsoft.com/office/officeart/2005/8/layout/default"/>
    <dgm:cxn modelId="{87AAF548-3A8D-4024-BDD8-1CC55A1D4E78}" type="presOf" srcId="{A6BAA9CA-784A-4040-8458-E5B5C105CFB4}" destId="{545EE068-CAE5-4B38-95E3-73D3DEB81DDE}" srcOrd="0" destOrd="0" presId="urn:microsoft.com/office/officeart/2005/8/layout/default"/>
    <dgm:cxn modelId="{13419E9C-233A-46E0-8071-9A49186CACF8}" srcId="{DA2544BF-7092-4804-9CC7-9B22481B6070}" destId="{2E413A63-88A5-4F15-8E00-E82E6B9C2CDC}" srcOrd="4" destOrd="0" parTransId="{F0457F6C-EF6A-4287-8582-E323AEB4A8B3}" sibTransId="{4150971D-1104-4758-A99A-6E35F6A36B79}"/>
    <dgm:cxn modelId="{A31E9C15-36E2-4CC4-B6E4-D7E0FAED6B53}" srcId="{DA2544BF-7092-4804-9CC7-9B22481B6070}" destId="{116FD74A-AAB6-4A7F-8F7C-295751CC8692}" srcOrd="5" destOrd="0" parTransId="{1974E431-88AD-4D9D-A186-DD3F023E65EF}" sibTransId="{66C91808-1D6B-4304-A19D-210225954BC5}"/>
    <dgm:cxn modelId="{9D3B0353-C26F-47A8-AAA9-58AF7FF4BF27}" type="presOf" srcId="{116FD74A-AAB6-4A7F-8F7C-295751CC8692}" destId="{99026990-6ED6-4043-85CE-F5FA7FE2F3A3}" srcOrd="0" destOrd="0" presId="urn:microsoft.com/office/officeart/2005/8/layout/default"/>
    <dgm:cxn modelId="{C1D4168B-37E3-4FFC-A500-05DED92C73C8}" type="presOf" srcId="{C83018B4-91AE-4502-8ED7-DE065261443C}" destId="{CD816B42-3B94-407C-913B-A7B6FE6E2243}" srcOrd="0" destOrd="0" presId="urn:microsoft.com/office/officeart/2005/8/layout/default"/>
    <dgm:cxn modelId="{56DA37D0-325D-43BD-B225-D442CE98A92B}" srcId="{DA2544BF-7092-4804-9CC7-9B22481B6070}" destId="{19DC5D4A-B4BA-4C4C-9DD9-7FABB6192F04}" srcOrd="3" destOrd="0" parTransId="{1C041A52-CDA2-40F0-A697-EE7FC069ADDD}" sibTransId="{39CADAC7-93F6-48EF-96E1-777FECD94801}"/>
    <dgm:cxn modelId="{5BE7D596-B196-453E-80AD-EC5FCAEBF5A5}" srcId="{DA2544BF-7092-4804-9CC7-9B22481B6070}" destId="{C83018B4-91AE-4502-8ED7-DE065261443C}" srcOrd="0" destOrd="0" parTransId="{39C9D875-112E-4F17-A6AC-676DD8013D5C}" sibTransId="{86079FAA-C9D7-4D5A-9B20-74358F8EED45}"/>
    <dgm:cxn modelId="{CDCBD2FE-8AB8-4AF6-BDB7-1208B6C75C54}" type="presOf" srcId="{2E413A63-88A5-4F15-8E00-E82E6B9C2CDC}" destId="{D367BF8F-27F8-4678-AC7F-7BF26A334211}" srcOrd="0" destOrd="0" presId="urn:microsoft.com/office/officeart/2005/8/layout/default"/>
    <dgm:cxn modelId="{A0C629E5-6A77-475D-94BC-31A8D27F67C0}" type="presOf" srcId="{36718672-D7F8-438A-BF91-071A8FFA3F98}" destId="{E04414C3-FB49-4B2B-AFC5-3A82F0164A8E}" srcOrd="0" destOrd="0" presId="urn:microsoft.com/office/officeart/2005/8/layout/default"/>
    <dgm:cxn modelId="{EE39F16A-D279-4A93-A71A-7D4EA551005C}" srcId="{DA2544BF-7092-4804-9CC7-9B22481B6070}" destId="{A6BAA9CA-784A-4040-8458-E5B5C105CFB4}" srcOrd="1" destOrd="0" parTransId="{08C4E310-851C-48D9-BEC3-A58A3E6F93B0}" sibTransId="{C332F1AB-1AB7-4125-87C9-C08970AA3282}"/>
    <dgm:cxn modelId="{4B637376-9912-449F-BFBF-167494AEE3FB}" srcId="{DA2544BF-7092-4804-9CC7-9B22481B6070}" destId="{36718672-D7F8-438A-BF91-071A8FFA3F98}" srcOrd="2" destOrd="0" parTransId="{1AE442D9-9C59-4627-8F51-1ACE52E1618C}" sibTransId="{EF913201-27E2-4DE4-B524-3FCC6CCCF606}"/>
    <dgm:cxn modelId="{D3D06DDD-DC4D-48F9-AC1A-0D5C6B4ADBAA}" type="presOf" srcId="{DA2544BF-7092-4804-9CC7-9B22481B6070}" destId="{0B197393-E02C-4E44-BCFA-D046E404931B}" srcOrd="0" destOrd="0" presId="urn:microsoft.com/office/officeart/2005/8/layout/default"/>
    <dgm:cxn modelId="{C80CA85A-CF3D-41B2-8E3A-30A2400ADF0F}" type="presParOf" srcId="{0B197393-E02C-4E44-BCFA-D046E404931B}" destId="{CD816B42-3B94-407C-913B-A7B6FE6E2243}" srcOrd="0" destOrd="0" presId="urn:microsoft.com/office/officeart/2005/8/layout/default"/>
    <dgm:cxn modelId="{35563B38-2AC3-48B4-ACB8-72DCA229C2D3}" type="presParOf" srcId="{0B197393-E02C-4E44-BCFA-D046E404931B}" destId="{EAD9D429-F5E7-470D-AF30-8EAB2790FCCF}" srcOrd="1" destOrd="0" presId="urn:microsoft.com/office/officeart/2005/8/layout/default"/>
    <dgm:cxn modelId="{F4EF61D7-54BC-4A57-A4BE-27FE25D25C5A}" type="presParOf" srcId="{0B197393-E02C-4E44-BCFA-D046E404931B}" destId="{545EE068-CAE5-4B38-95E3-73D3DEB81DDE}" srcOrd="2" destOrd="0" presId="urn:microsoft.com/office/officeart/2005/8/layout/default"/>
    <dgm:cxn modelId="{AC2F2712-B8F0-4FA6-9347-20DBB3C828EA}" type="presParOf" srcId="{0B197393-E02C-4E44-BCFA-D046E404931B}" destId="{ABBD273C-DC7F-4195-A6D9-8445B42B4F75}" srcOrd="3" destOrd="0" presId="urn:microsoft.com/office/officeart/2005/8/layout/default"/>
    <dgm:cxn modelId="{181D046B-B53F-48E2-BB26-93AA6C58D1DB}" type="presParOf" srcId="{0B197393-E02C-4E44-BCFA-D046E404931B}" destId="{E04414C3-FB49-4B2B-AFC5-3A82F0164A8E}" srcOrd="4" destOrd="0" presId="urn:microsoft.com/office/officeart/2005/8/layout/default"/>
    <dgm:cxn modelId="{817A99AA-DCAD-4859-87FF-075C29898E93}" type="presParOf" srcId="{0B197393-E02C-4E44-BCFA-D046E404931B}" destId="{535191F2-4B03-4D44-9F0E-06EA24C73430}" srcOrd="5" destOrd="0" presId="urn:microsoft.com/office/officeart/2005/8/layout/default"/>
    <dgm:cxn modelId="{C82D8154-C73F-40B4-AA0C-61DB97060829}" type="presParOf" srcId="{0B197393-E02C-4E44-BCFA-D046E404931B}" destId="{5A370839-748A-4665-A078-D7AC944519AA}" srcOrd="6" destOrd="0" presId="urn:microsoft.com/office/officeart/2005/8/layout/default"/>
    <dgm:cxn modelId="{503F373D-AF8F-453B-A38C-6D621E5EBD68}" type="presParOf" srcId="{0B197393-E02C-4E44-BCFA-D046E404931B}" destId="{876839F0-4971-4B00-BCCF-A43C053243F4}" srcOrd="7" destOrd="0" presId="urn:microsoft.com/office/officeart/2005/8/layout/default"/>
    <dgm:cxn modelId="{E0F2AB61-9329-41CA-BE22-DB4C1D6FEBD4}" type="presParOf" srcId="{0B197393-E02C-4E44-BCFA-D046E404931B}" destId="{D367BF8F-27F8-4678-AC7F-7BF26A334211}" srcOrd="8" destOrd="0" presId="urn:microsoft.com/office/officeart/2005/8/layout/default"/>
    <dgm:cxn modelId="{0B2B7043-28C2-4210-9B36-20A6492C880C}" type="presParOf" srcId="{0B197393-E02C-4E44-BCFA-D046E404931B}" destId="{2325C86D-4622-48CC-B9D7-76F91131DCFA}" srcOrd="9" destOrd="0" presId="urn:microsoft.com/office/officeart/2005/8/layout/default"/>
    <dgm:cxn modelId="{8DDC9D0C-99ED-4897-8C93-C7A921696060}" type="presParOf" srcId="{0B197393-E02C-4E44-BCFA-D046E404931B}" destId="{99026990-6ED6-4043-85CE-F5FA7FE2F3A3}"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1D540D-CAED-4FA4-A15C-B6C4C23CB806}"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C2B58210-0DAB-43BF-A3F2-B543F56068B1}">
      <dgm:prSet custT="1"/>
      <dgm:spPr/>
      <dgm:t>
        <a:bodyPr/>
        <a:lstStyle/>
        <a:p>
          <a:pPr rtl="0"/>
          <a:r>
            <a:rPr lang="en-US" sz="2400" b="1" dirty="0" smtClean="0">
              <a:effectLst>
                <a:outerShdw blurRad="38100" dist="38100" dir="2700000" algn="tl">
                  <a:srgbClr val="000000">
                    <a:alpha val="43137"/>
                  </a:srgbClr>
                </a:outerShdw>
              </a:effectLst>
              <a:latin typeface="Garamond" pitchFamily="18" charset="0"/>
            </a:rPr>
            <a:t>Symptoms of Exclusionary Urbanization</a:t>
          </a:r>
          <a:endParaRPr lang="en-US" sz="2400" b="1" dirty="0">
            <a:effectLst>
              <a:outerShdw blurRad="38100" dist="38100" dir="2700000" algn="tl">
                <a:srgbClr val="000000">
                  <a:alpha val="43137"/>
                </a:srgbClr>
              </a:outerShdw>
            </a:effectLst>
            <a:latin typeface="Garamond" pitchFamily="18" charset="0"/>
          </a:endParaRPr>
        </a:p>
      </dgm:t>
    </dgm:pt>
    <dgm:pt modelId="{63385256-8C14-431D-B77E-EE922F9F1B0B}" type="parTrans" cxnId="{5517179F-619D-42F5-B75C-33BEDCD517DC}">
      <dgm:prSet/>
      <dgm:spPr/>
      <dgm:t>
        <a:bodyPr/>
        <a:lstStyle/>
        <a:p>
          <a:endParaRPr lang="en-US"/>
        </a:p>
      </dgm:t>
    </dgm:pt>
    <dgm:pt modelId="{6F5C1380-D2C0-4AF6-85B3-8EE4C9F774A2}" type="sibTrans" cxnId="{5517179F-619D-42F5-B75C-33BEDCD517DC}">
      <dgm:prSet/>
      <dgm:spPr/>
      <dgm:t>
        <a:bodyPr/>
        <a:lstStyle/>
        <a:p>
          <a:endParaRPr lang="en-US"/>
        </a:p>
      </dgm:t>
    </dgm:pt>
    <dgm:pt modelId="{EECAB835-5C78-41F1-B308-AD4704251E1A}">
      <dgm:prSet/>
      <dgm:spPr/>
      <dgm:t>
        <a:bodyPr/>
        <a:lstStyle/>
        <a:p>
          <a:endParaRPr lang="en-US" dirty="0">
            <a:latin typeface="Garamond" pitchFamily="18" charset="0"/>
          </a:endParaRPr>
        </a:p>
      </dgm:t>
    </dgm:pt>
    <dgm:pt modelId="{E08D8497-53D9-4FCB-BFE4-634924BE13F1}" type="parTrans" cxnId="{8EDADDB6-9726-470C-AD72-D2FB852D942A}">
      <dgm:prSet/>
      <dgm:spPr/>
      <dgm:t>
        <a:bodyPr/>
        <a:lstStyle/>
        <a:p>
          <a:endParaRPr lang="en-US"/>
        </a:p>
      </dgm:t>
    </dgm:pt>
    <dgm:pt modelId="{77FCDEE4-3AF5-4E01-AA0F-1DE38B33738F}" type="sibTrans" cxnId="{8EDADDB6-9726-470C-AD72-D2FB852D942A}">
      <dgm:prSet/>
      <dgm:spPr/>
      <dgm:t>
        <a:bodyPr/>
        <a:lstStyle/>
        <a:p>
          <a:endParaRPr lang="en-US"/>
        </a:p>
      </dgm:t>
    </dgm:pt>
    <dgm:pt modelId="{F64E120E-09F5-41BA-8289-25EBF67160D7}">
      <dgm:prSet custT="1"/>
      <dgm:spPr/>
      <dgm:t>
        <a:bodyPr/>
        <a:lstStyle/>
        <a:p>
          <a:pPr rtl="0"/>
          <a:r>
            <a:rPr lang="en-US" sz="2400" dirty="0" smtClean="0">
              <a:latin typeface="Garamond" pitchFamily="18" charset="0"/>
            </a:rPr>
            <a:t>High cost of living  in the cities Urbanization of poverty </a:t>
          </a:r>
          <a:endParaRPr lang="en-US" sz="2400" dirty="0">
            <a:latin typeface="Garamond" pitchFamily="18" charset="0"/>
          </a:endParaRPr>
        </a:p>
      </dgm:t>
    </dgm:pt>
    <dgm:pt modelId="{00108387-C85E-4C7B-A0C8-DCEF352DCD2F}" type="parTrans" cxnId="{EB66E889-0F60-4C4C-9562-CF1607F4E608}">
      <dgm:prSet/>
      <dgm:spPr/>
      <dgm:t>
        <a:bodyPr/>
        <a:lstStyle/>
        <a:p>
          <a:endParaRPr lang="en-US"/>
        </a:p>
      </dgm:t>
    </dgm:pt>
    <dgm:pt modelId="{5CE8A513-B69D-46FF-A977-C2EE2B2AF2C1}" type="sibTrans" cxnId="{EB66E889-0F60-4C4C-9562-CF1607F4E608}">
      <dgm:prSet/>
      <dgm:spPr/>
      <dgm:t>
        <a:bodyPr/>
        <a:lstStyle/>
        <a:p>
          <a:endParaRPr lang="en-US"/>
        </a:p>
      </dgm:t>
    </dgm:pt>
    <dgm:pt modelId="{7466EC5B-D16D-4513-BA97-546AA2003F8B}">
      <dgm:prSet custT="1"/>
      <dgm:spPr/>
      <dgm:t>
        <a:bodyPr/>
        <a:lstStyle/>
        <a:p>
          <a:r>
            <a:rPr lang="en-US" sz="2400" dirty="0" smtClean="0">
              <a:latin typeface="Garamond" pitchFamily="18" charset="0"/>
            </a:rPr>
            <a:t>Decline in population growth rate in urban agglomerations – 2001-11</a:t>
          </a:r>
        </a:p>
        <a:p>
          <a:r>
            <a:rPr lang="en-US" sz="2400" dirty="0" smtClean="0">
              <a:latin typeface="Garamond" pitchFamily="18" charset="0"/>
            </a:rPr>
            <a:t>(Case of Mumbai, absolute decline – 2001-11)</a:t>
          </a:r>
          <a:endParaRPr lang="en-US" sz="2400" dirty="0">
            <a:latin typeface="Garamond" pitchFamily="18" charset="0"/>
          </a:endParaRPr>
        </a:p>
      </dgm:t>
    </dgm:pt>
    <dgm:pt modelId="{A3F70EEF-DC6B-4E26-924A-89381EBCD827}" type="parTrans" cxnId="{54B38831-3854-4400-A46A-D36FFD6A17BA}">
      <dgm:prSet/>
      <dgm:spPr/>
      <dgm:t>
        <a:bodyPr/>
        <a:lstStyle/>
        <a:p>
          <a:endParaRPr lang="en-US"/>
        </a:p>
      </dgm:t>
    </dgm:pt>
    <dgm:pt modelId="{FDCE9CF1-73F5-4E5A-90B3-7F31DE6AB2D3}" type="sibTrans" cxnId="{54B38831-3854-4400-A46A-D36FFD6A17BA}">
      <dgm:prSet/>
      <dgm:spPr/>
      <dgm:t>
        <a:bodyPr/>
        <a:lstStyle/>
        <a:p>
          <a:endParaRPr lang="en-US"/>
        </a:p>
      </dgm:t>
    </dgm:pt>
    <dgm:pt modelId="{DD13AB02-60F1-4A8A-A7A7-7E8E5FA1B9B4}">
      <dgm:prSet custT="1"/>
      <dgm:spPr/>
      <dgm:t>
        <a:bodyPr/>
        <a:lstStyle/>
        <a:p>
          <a:r>
            <a:rPr lang="en-US" sz="2400" dirty="0" smtClean="0">
              <a:latin typeface="Garamond" pitchFamily="18" charset="0"/>
            </a:rPr>
            <a:t>Inadequate housing</a:t>
          </a:r>
          <a:br>
            <a:rPr lang="en-US" sz="2400" dirty="0" smtClean="0">
              <a:latin typeface="Garamond" pitchFamily="18" charset="0"/>
            </a:rPr>
          </a:br>
          <a:r>
            <a:rPr lang="en-US" sz="2400" dirty="0" smtClean="0">
              <a:latin typeface="Garamond" pitchFamily="18" charset="0"/>
            </a:rPr>
            <a:t>Increase in population living in slum like conditions*</a:t>
          </a:r>
          <a:endParaRPr lang="en-US" sz="2400" dirty="0">
            <a:latin typeface="Garamond" pitchFamily="18" charset="0"/>
          </a:endParaRPr>
        </a:p>
      </dgm:t>
    </dgm:pt>
    <dgm:pt modelId="{AB0D59D1-E1EC-49E5-9BE0-6F9E8360C41D}" type="parTrans" cxnId="{6D9A536B-C78F-4F3A-9B89-B22C510A5734}">
      <dgm:prSet/>
      <dgm:spPr/>
      <dgm:t>
        <a:bodyPr/>
        <a:lstStyle/>
        <a:p>
          <a:endParaRPr lang="en-US"/>
        </a:p>
      </dgm:t>
    </dgm:pt>
    <dgm:pt modelId="{99245884-9A97-48AD-8EAC-CBC5C02331D8}" type="sibTrans" cxnId="{6D9A536B-C78F-4F3A-9B89-B22C510A5734}">
      <dgm:prSet/>
      <dgm:spPr/>
      <dgm:t>
        <a:bodyPr/>
        <a:lstStyle/>
        <a:p>
          <a:endParaRPr lang="en-US"/>
        </a:p>
      </dgm:t>
    </dgm:pt>
    <dgm:pt modelId="{6944B917-896E-4779-9828-24029CE4DEB7}">
      <dgm:prSet custT="1"/>
      <dgm:spPr/>
      <dgm:t>
        <a:bodyPr/>
        <a:lstStyle/>
        <a:p>
          <a:r>
            <a:rPr lang="en-IN" sz="2400" dirty="0" smtClean="0">
              <a:latin typeface="Garamond" pitchFamily="18" charset="0"/>
            </a:rPr>
            <a:t>Decrease in rural urban migration rate among men Increase in return migration</a:t>
          </a:r>
          <a:endParaRPr lang="en-US" sz="2400" dirty="0">
            <a:latin typeface="Garamond" pitchFamily="18" charset="0"/>
          </a:endParaRPr>
        </a:p>
      </dgm:t>
    </dgm:pt>
    <dgm:pt modelId="{27E79821-21A7-47D1-B630-3D7D1C3F7EDB}" type="parTrans" cxnId="{81356220-0A32-4524-BE33-A108F8768598}">
      <dgm:prSet/>
      <dgm:spPr/>
      <dgm:t>
        <a:bodyPr/>
        <a:lstStyle/>
        <a:p>
          <a:endParaRPr lang="en-US"/>
        </a:p>
      </dgm:t>
    </dgm:pt>
    <dgm:pt modelId="{FF9D9CE5-D85D-4088-AE51-48B8EEEE94DC}" type="sibTrans" cxnId="{81356220-0A32-4524-BE33-A108F8768598}">
      <dgm:prSet/>
      <dgm:spPr/>
      <dgm:t>
        <a:bodyPr/>
        <a:lstStyle/>
        <a:p>
          <a:endParaRPr lang="en-US"/>
        </a:p>
      </dgm:t>
    </dgm:pt>
    <dgm:pt modelId="{85C860BB-897A-4668-B83F-B8AC01B0EAB7}">
      <dgm:prSet custT="1"/>
      <dgm:spPr/>
      <dgm:t>
        <a:bodyPr/>
        <a:lstStyle/>
        <a:p>
          <a:endParaRPr lang="en-US" dirty="0">
            <a:latin typeface="Garamond" pitchFamily="18" charset="0"/>
          </a:endParaRPr>
        </a:p>
      </dgm:t>
    </dgm:pt>
    <dgm:pt modelId="{5921CD09-1D9B-4C25-A8C7-5D9D6BE1D3D1}" type="parTrans" cxnId="{7D5A37CD-CEAF-431D-AC8F-17C7C091FD6E}">
      <dgm:prSet/>
      <dgm:spPr/>
      <dgm:t>
        <a:bodyPr/>
        <a:lstStyle/>
        <a:p>
          <a:endParaRPr lang="en-US"/>
        </a:p>
      </dgm:t>
    </dgm:pt>
    <dgm:pt modelId="{7670538D-33D3-4203-9749-3E84A2ACB5CA}" type="sibTrans" cxnId="{7D5A37CD-CEAF-431D-AC8F-17C7C091FD6E}">
      <dgm:prSet/>
      <dgm:spPr/>
      <dgm:t>
        <a:bodyPr/>
        <a:lstStyle/>
        <a:p>
          <a:endParaRPr lang="en-US"/>
        </a:p>
      </dgm:t>
    </dgm:pt>
    <dgm:pt modelId="{1FCA38E0-98D6-4256-BF8F-41675D23D79F}">
      <dgm:prSet custT="1"/>
      <dgm:spPr/>
      <dgm:t>
        <a:bodyPr/>
        <a:lstStyle/>
        <a:p>
          <a:endParaRPr lang="en-IN" sz="2400" dirty="0">
            <a:latin typeface="Garamond" pitchFamily="18" charset="0"/>
          </a:endParaRPr>
        </a:p>
      </dgm:t>
    </dgm:pt>
    <dgm:pt modelId="{BB427B11-C129-47D9-A227-71DB515402D4}" type="parTrans" cxnId="{6C251D05-CA71-47F9-87E5-E22FABF69F68}">
      <dgm:prSet/>
      <dgm:spPr/>
      <dgm:t>
        <a:bodyPr/>
        <a:lstStyle/>
        <a:p>
          <a:endParaRPr lang="en-IN"/>
        </a:p>
      </dgm:t>
    </dgm:pt>
    <dgm:pt modelId="{997CD028-37C9-44E1-B5C4-9CA3417E94C6}" type="sibTrans" cxnId="{6C251D05-CA71-47F9-87E5-E22FABF69F68}">
      <dgm:prSet/>
      <dgm:spPr/>
      <dgm:t>
        <a:bodyPr/>
        <a:lstStyle/>
        <a:p>
          <a:endParaRPr lang="en-IN"/>
        </a:p>
      </dgm:t>
    </dgm:pt>
    <dgm:pt modelId="{30CE44D4-4205-47B8-93BB-D9E08123FEF8}" type="pres">
      <dgm:prSet presAssocID="{2C1D540D-CAED-4FA4-A15C-B6C4C23CB806}" presName="diagram" presStyleCnt="0">
        <dgm:presLayoutVars>
          <dgm:chMax val="1"/>
          <dgm:dir/>
          <dgm:animLvl val="ctr"/>
          <dgm:resizeHandles val="exact"/>
        </dgm:presLayoutVars>
      </dgm:prSet>
      <dgm:spPr/>
      <dgm:t>
        <a:bodyPr/>
        <a:lstStyle/>
        <a:p>
          <a:endParaRPr lang="en-US"/>
        </a:p>
      </dgm:t>
    </dgm:pt>
    <dgm:pt modelId="{66CD1353-97AB-43C8-A922-276F95C1903A}" type="pres">
      <dgm:prSet presAssocID="{2C1D540D-CAED-4FA4-A15C-B6C4C23CB806}" presName="matrix" presStyleCnt="0"/>
      <dgm:spPr/>
      <dgm:t>
        <a:bodyPr/>
        <a:lstStyle/>
        <a:p>
          <a:endParaRPr lang="en-US"/>
        </a:p>
      </dgm:t>
    </dgm:pt>
    <dgm:pt modelId="{3EC8D42C-5AF0-4577-85AB-208F775CDF9B}" type="pres">
      <dgm:prSet presAssocID="{2C1D540D-CAED-4FA4-A15C-B6C4C23CB806}" presName="tile1" presStyleLbl="node1" presStyleIdx="0" presStyleCnt="4"/>
      <dgm:spPr/>
      <dgm:t>
        <a:bodyPr/>
        <a:lstStyle/>
        <a:p>
          <a:endParaRPr lang="en-US"/>
        </a:p>
      </dgm:t>
    </dgm:pt>
    <dgm:pt modelId="{42079EEA-CFA8-4305-AD71-4C992E1FF0DD}" type="pres">
      <dgm:prSet presAssocID="{2C1D540D-CAED-4FA4-A15C-B6C4C23CB806}" presName="tile1text" presStyleLbl="node1" presStyleIdx="0" presStyleCnt="4">
        <dgm:presLayoutVars>
          <dgm:chMax val="0"/>
          <dgm:chPref val="0"/>
          <dgm:bulletEnabled val="1"/>
        </dgm:presLayoutVars>
      </dgm:prSet>
      <dgm:spPr/>
      <dgm:t>
        <a:bodyPr/>
        <a:lstStyle/>
        <a:p>
          <a:endParaRPr lang="en-US"/>
        </a:p>
      </dgm:t>
    </dgm:pt>
    <dgm:pt modelId="{F2FA6CAA-C8EA-49BA-9B41-9FDCD564A647}" type="pres">
      <dgm:prSet presAssocID="{2C1D540D-CAED-4FA4-A15C-B6C4C23CB806}" presName="tile2" presStyleLbl="node1" presStyleIdx="1" presStyleCnt="4"/>
      <dgm:spPr/>
      <dgm:t>
        <a:bodyPr/>
        <a:lstStyle/>
        <a:p>
          <a:endParaRPr lang="en-US"/>
        </a:p>
      </dgm:t>
    </dgm:pt>
    <dgm:pt modelId="{B55F1B5A-6805-4C33-94BA-B0D5A355B11E}" type="pres">
      <dgm:prSet presAssocID="{2C1D540D-CAED-4FA4-A15C-B6C4C23CB806}" presName="tile2text" presStyleLbl="node1" presStyleIdx="1" presStyleCnt="4">
        <dgm:presLayoutVars>
          <dgm:chMax val="0"/>
          <dgm:chPref val="0"/>
          <dgm:bulletEnabled val="1"/>
        </dgm:presLayoutVars>
      </dgm:prSet>
      <dgm:spPr/>
      <dgm:t>
        <a:bodyPr/>
        <a:lstStyle/>
        <a:p>
          <a:endParaRPr lang="en-US"/>
        </a:p>
      </dgm:t>
    </dgm:pt>
    <dgm:pt modelId="{DDDBC19B-89AD-4ABE-9C4E-CAE471596672}" type="pres">
      <dgm:prSet presAssocID="{2C1D540D-CAED-4FA4-A15C-B6C4C23CB806}" presName="tile3" presStyleLbl="node1" presStyleIdx="2" presStyleCnt="4"/>
      <dgm:spPr/>
      <dgm:t>
        <a:bodyPr/>
        <a:lstStyle/>
        <a:p>
          <a:endParaRPr lang="en-US"/>
        </a:p>
      </dgm:t>
    </dgm:pt>
    <dgm:pt modelId="{7A734BF5-8DB3-4F96-9AB6-CC462488DB63}" type="pres">
      <dgm:prSet presAssocID="{2C1D540D-CAED-4FA4-A15C-B6C4C23CB806}" presName="tile3text" presStyleLbl="node1" presStyleIdx="2" presStyleCnt="4">
        <dgm:presLayoutVars>
          <dgm:chMax val="0"/>
          <dgm:chPref val="0"/>
          <dgm:bulletEnabled val="1"/>
        </dgm:presLayoutVars>
      </dgm:prSet>
      <dgm:spPr/>
      <dgm:t>
        <a:bodyPr/>
        <a:lstStyle/>
        <a:p>
          <a:endParaRPr lang="en-US"/>
        </a:p>
      </dgm:t>
    </dgm:pt>
    <dgm:pt modelId="{3E665069-9095-44F2-9B03-F1BE712E255D}" type="pres">
      <dgm:prSet presAssocID="{2C1D540D-CAED-4FA4-A15C-B6C4C23CB806}" presName="tile4" presStyleLbl="node1" presStyleIdx="3" presStyleCnt="4"/>
      <dgm:spPr/>
      <dgm:t>
        <a:bodyPr/>
        <a:lstStyle/>
        <a:p>
          <a:endParaRPr lang="en-US"/>
        </a:p>
      </dgm:t>
    </dgm:pt>
    <dgm:pt modelId="{0CE9F5C6-3681-4D78-A490-6E044D23AB4E}" type="pres">
      <dgm:prSet presAssocID="{2C1D540D-CAED-4FA4-A15C-B6C4C23CB806}" presName="tile4text" presStyleLbl="node1" presStyleIdx="3" presStyleCnt="4">
        <dgm:presLayoutVars>
          <dgm:chMax val="0"/>
          <dgm:chPref val="0"/>
          <dgm:bulletEnabled val="1"/>
        </dgm:presLayoutVars>
      </dgm:prSet>
      <dgm:spPr/>
      <dgm:t>
        <a:bodyPr/>
        <a:lstStyle/>
        <a:p>
          <a:endParaRPr lang="en-US"/>
        </a:p>
      </dgm:t>
    </dgm:pt>
    <dgm:pt modelId="{D8A6A069-DB0F-4EBD-874A-0EC3CA7A6B39}" type="pres">
      <dgm:prSet presAssocID="{2C1D540D-CAED-4FA4-A15C-B6C4C23CB806}" presName="centerTile" presStyleLbl="fgShp" presStyleIdx="0" presStyleCnt="1">
        <dgm:presLayoutVars>
          <dgm:chMax val="0"/>
          <dgm:chPref val="0"/>
        </dgm:presLayoutVars>
      </dgm:prSet>
      <dgm:spPr/>
      <dgm:t>
        <a:bodyPr/>
        <a:lstStyle/>
        <a:p>
          <a:endParaRPr lang="en-US"/>
        </a:p>
      </dgm:t>
    </dgm:pt>
  </dgm:ptLst>
  <dgm:cxnLst>
    <dgm:cxn modelId="{6D9A536B-C78F-4F3A-9B89-B22C510A5734}" srcId="{C2B58210-0DAB-43BF-A3F2-B543F56068B1}" destId="{DD13AB02-60F1-4A8A-A7A7-7E8E5FA1B9B4}" srcOrd="2" destOrd="0" parTransId="{AB0D59D1-E1EC-49E5-9BE0-6F9E8360C41D}" sibTransId="{99245884-9A97-48AD-8EAC-CBC5C02331D8}"/>
    <dgm:cxn modelId="{A89D530D-69F7-4B05-A41E-CDD427DC2F47}" type="presOf" srcId="{DD13AB02-60F1-4A8A-A7A7-7E8E5FA1B9B4}" destId="{DDDBC19B-89AD-4ABE-9C4E-CAE471596672}" srcOrd="0" destOrd="0" presId="urn:microsoft.com/office/officeart/2005/8/layout/matrix1"/>
    <dgm:cxn modelId="{25929A28-08C3-44B3-8CE6-F70CA454ACAE}" type="presOf" srcId="{7466EC5B-D16D-4513-BA97-546AA2003F8B}" destId="{F2FA6CAA-C8EA-49BA-9B41-9FDCD564A647}" srcOrd="0" destOrd="0" presId="urn:microsoft.com/office/officeart/2005/8/layout/matrix1"/>
    <dgm:cxn modelId="{81356220-0A32-4524-BE33-A108F8768598}" srcId="{C2B58210-0DAB-43BF-A3F2-B543F56068B1}" destId="{6944B917-896E-4779-9828-24029CE4DEB7}" srcOrd="3" destOrd="0" parTransId="{27E79821-21A7-47D1-B630-3D7D1C3F7EDB}" sibTransId="{FF9D9CE5-D85D-4088-AE51-48B8EEEE94DC}"/>
    <dgm:cxn modelId="{EB66E889-0F60-4C4C-9562-CF1607F4E608}" srcId="{C2B58210-0DAB-43BF-A3F2-B543F56068B1}" destId="{F64E120E-09F5-41BA-8289-25EBF67160D7}" srcOrd="0" destOrd="0" parTransId="{00108387-C85E-4C7B-A0C8-DCEF352DCD2F}" sibTransId="{5CE8A513-B69D-46FF-A977-C2EE2B2AF2C1}"/>
    <dgm:cxn modelId="{8EDADDB6-9726-470C-AD72-D2FB852D942A}" srcId="{2C1D540D-CAED-4FA4-A15C-B6C4C23CB806}" destId="{EECAB835-5C78-41F1-B308-AD4704251E1A}" srcOrd="1" destOrd="0" parTransId="{E08D8497-53D9-4FCB-BFE4-634924BE13F1}" sibTransId="{77FCDEE4-3AF5-4E01-AA0F-1DE38B33738F}"/>
    <dgm:cxn modelId="{C4BF3747-8795-4013-B2D4-7514DAB70C3C}" type="presOf" srcId="{7466EC5B-D16D-4513-BA97-546AA2003F8B}" destId="{B55F1B5A-6805-4C33-94BA-B0D5A355B11E}" srcOrd="1" destOrd="0" presId="urn:microsoft.com/office/officeart/2005/8/layout/matrix1"/>
    <dgm:cxn modelId="{2BEEA2C2-4487-44D6-AF17-074F07F5D02D}" type="presOf" srcId="{2C1D540D-CAED-4FA4-A15C-B6C4C23CB806}" destId="{30CE44D4-4205-47B8-93BB-D9E08123FEF8}" srcOrd="0" destOrd="0" presId="urn:microsoft.com/office/officeart/2005/8/layout/matrix1"/>
    <dgm:cxn modelId="{DA60684F-FED4-448D-84C5-030AC82F9704}" type="presOf" srcId="{C2B58210-0DAB-43BF-A3F2-B543F56068B1}" destId="{D8A6A069-DB0F-4EBD-874A-0EC3CA7A6B39}" srcOrd="0" destOrd="0" presId="urn:microsoft.com/office/officeart/2005/8/layout/matrix1"/>
    <dgm:cxn modelId="{6C251D05-CA71-47F9-87E5-E22FABF69F68}" srcId="{C2B58210-0DAB-43BF-A3F2-B543F56068B1}" destId="{1FCA38E0-98D6-4256-BF8F-41675D23D79F}" srcOrd="4" destOrd="0" parTransId="{BB427B11-C129-47D9-A227-71DB515402D4}" sibTransId="{997CD028-37C9-44E1-B5C4-9CA3417E94C6}"/>
    <dgm:cxn modelId="{2D6C5431-2F45-44D2-9B66-5F8C730C7DEC}" type="presOf" srcId="{DD13AB02-60F1-4A8A-A7A7-7E8E5FA1B9B4}" destId="{7A734BF5-8DB3-4F96-9AB6-CC462488DB63}" srcOrd="1" destOrd="0" presId="urn:microsoft.com/office/officeart/2005/8/layout/matrix1"/>
    <dgm:cxn modelId="{B77A8415-6119-474E-B454-23F91E0853DB}" type="presOf" srcId="{F64E120E-09F5-41BA-8289-25EBF67160D7}" destId="{42079EEA-CFA8-4305-AD71-4C992E1FF0DD}" srcOrd="1" destOrd="0" presId="urn:microsoft.com/office/officeart/2005/8/layout/matrix1"/>
    <dgm:cxn modelId="{B07521BC-2C70-42E3-BF81-847FD92B7A27}" type="presOf" srcId="{6944B917-896E-4779-9828-24029CE4DEB7}" destId="{3E665069-9095-44F2-9B03-F1BE712E255D}" srcOrd="0" destOrd="0" presId="urn:microsoft.com/office/officeart/2005/8/layout/matrix1"/>
    <dgm:cxn modelId="{7D5A37CD-CEAF-431D-AC8F-17C7C091FD6E}" srcId="{C2B58210-0DAB-43BF-A3F2-B543F56068B1}" destId="{85C860BB-897A-4668-B83F-B8AC01B0EAB7}" srcOrd="5" destOrd="0" parTransId="{5921CD09-1D9B-4C25-A8C7-5D9D6BE1D3D1}" sibTransId="{7670538D-33D3-4203-9749-3E84A2ACB5CA}"/>
    <dgm:cxn modelId="{54B38831-3854-4400-A46A-D36FFD6A17BA}" srcId="{C2B58210-0DAB-43BF-A3F2-B543F56068B1}" destId="{7466EC5B-D16D-4513-BA97-546AA2003F8B}" srcOrd="1" destOrd="0" parTransId="{A3F70EEF-DC6B-4E26-924A-89381EBCD827}" sibTransId="{FDCE9CF1-73F5-4E5A-90B3-7F31DE6AB2D3}"/>
    <dgm:cxn modelId="{BB3D1BB4-5D41-4F8C-8896-D743DD2B425A}" type="presOf" srcId="{6944B917-896E-4779-9828-24029CE4DEB7}" destId="{0CE9F5C6-3681-4D78-A490-6E044D23AB4E}" srcOrd="1" destOrd="0" presId="urn:microsoft.com/office/officeart/2005/8/layout/matrix1"/>
    <dgm:cxn modelId="{5517179F-619D-42F5-B75C-33BEDCD517DC}" srcId="{2C1D540D-CAED-4FA4-A15C-B6C4C23CB806}" destId="{C2B58210-0DAB-43BF-A3F2-B543F56068B1}" srcOrd="0" destOrd="0" parTransId="{63385256-8C14-431D-B77E-EE922F9F1B0B}" sibTransId="{6F5C1380-D2C0-4AF6-85B3-8EE4C9F774A2}"/>
    <dgm:cxn modelId="{52786A0E-14AC-4490-92A2-10AD27C2117B}" type="presOf" srcId="{F64E120E-09F5-41BA-8289-25EBF67160D7}" destId="{3EC8D42C-5AF0-4577-85AB-208F775CDF9B}" srcOrd="0" destOrd="0" presId="urn:microsoft.com/office/officeart/2005/8/layout/matrix1"/>
    <dgm:cxn modelId="{93DB2422-0CF5-4034-A8FD-9CC2E7A5AECA}" type="presParOf" srcId="{30CE44D4-4205-47B8-93BB-D9E08123FEF8}" destId="{66CD1353-97AB-43C8-A922-276F95C1903A}" srcOrd="0" destOrd="0" presId="urn:microsoft.com/office/officeart/2005/8/layout/matrix1"/>
    <dgm:cxn modelId="{BF8CBBED-F615-4FB9-B9B4-8C9011396442}" type="presParOf" srcId="{66CD1353-97AB-43C8-A922-276F95C1903A}" destId="{3EC8D42C-5AF0-4577-85AB-208F775CDF9B}" srcOrd="0" destOrd="0" presId="urn:microsoft.com/office/officeart/2005/8/layout/matrix1"/>
    <dgm:cxn modelId="{BF27C42B-2397-4A94-9D8B-7D06B104C042}" type="presParOf" srcId="{66CD1353-97AB-43C8-A922-276F95C1903A}" destId="{42079EEA-CFA8-4305-AD71-4C992E1FF0DD}" srcOrd="1" destOrd="0" presId="urn:microsoft.com/office/officeart/2005/8/layout/matrix1"/>
    <dgm:cxn modelId="{8829DB4C-21B6-4859-BDFB-D7463EB8F514}" type="presParOf" srcId="{66CD1353-97AB-43C8-A922-276F95C1903A}" destId="{F2FA6CAA-C8EA-49BA-9B41-9FDCD564A647}" srcOrd="2" destOrd="0" presId="urn:microsoft.com/office/officeart/2005/8/layout/matrix1"/>
    <dgm:cxn modelId="{06B1E306-F8DD-4314-B487-BC5FE42AC222}" type="presParOf" srcId="{66CD1353-97AB-43C8-A922-276F95C1903A}" destId="{B55F1B5A-6805-4C33-94BA-B0D5A355B11E}" srcOrd="3" destOrd="0" presId="urn:microsoft.com/office/officeart/2005/8/layout/matrix1"/>
    <dgm:cxn modelId="{87F4BEAF-788D-4CE5-A034-59B1BEA7A7BA}" type="presParOf" srcId="{66CD1353-97AB-43C8-A922-276F95C1903A}" destId="{DDDBC19B-89AD-4ABE-9C4E-CAE471596672}" srcOrd="4" destOrd="0" presId="urn:microsoft.com/office/officeart/2005/8/layout/matrix1"/>
    <dgm:cxn modelId="{A0298F1F-08A6-40A8-A3EA-58C6946DE555}" type="presParOf" srcId="{66CD1353-97AB-43C8-A922-276F95C1903A}" destId="{7A734BF5-8DB3-4F96-9AB6-CC462488DB63}" srcOrd="5" destOrd="0" presId="urn:microsoft.com/office/officeart/2005/8/layout/matrix1"/>
    <dgm:cxn modelId="{F08245B2-CEF2-4122-9589-2D2B1BED7213}" type="presParOf" srcId="{66CD1353-97AB-43C8-A922-276F95C1903A}" destId="{3E665069-9095-44F2-9B03-F1BE712E255D}" srcOrd="6" destOrd="0" presId="urn:microsoft.com/office/officeart/2005/8/layout/matrix1"/>
    <dgm:cxn modelId="{C7EA6C94-DFA7-4F52-AF77-CA8937D14E31}" type="presParOf" srcId="{66CD1353-97AB-43C8-A922-276F95C1903A}" destId="{0CE9F5C6-3681-4D78-A490-6E044D23AB4E}" srcOrd="7" destOrd="0" presId="urn:microsoft.com/office/officeart/2005/8/layout/matrix1"/>
    <dgm:cxn modelId="{57870B58-FD34-4DF8-93BE-24A3B8B7D928}" type="presParOf" srcId="{30CE44D4-4205-47B8-93BB-D9E08123FEF8}" destId="{D8A6A069-DB0F-4EBD-874A-0EC3CA7A6B3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1D540D-CAED-4FA4-A15C-B6C4C23CB806}"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C2B58210-0DAB-43BF-A3F2-B543F56068B1}">
      <dgm:prSet custT="1"/>
      <dgm:spPr/>
      <dgm:t>
        <a:bodyPr/>
        <a:lstStyle/>
        <a:p>
          <a:pPr rtl="0"/>
          <a:r>
            <a:rPr lang="en-US" sz="2400" b="1" dirty="0" smtClean="0">
              <a:effectLst>
                <a:outerShdw blurRad="38100" dist="38100" dir="2700000" algn="tl">
                  <a:srgbClr val="000000">
                    <a:alpha val="43137"/>
                  </a:srgbClr>
                </a:outerShdw>
              </a:effectLst>
              <a:latin typeface="Garamond" pitchFamily="18" charset="0"/>
            </a:rPr>
            <a:t>Crossing Rural Urban Boundaries Everyday </a:t>
          </a:r>
          <a:endParaRPr lang="en-US" sz="2400" b="1" dirty="0">
            <a:effectLst>
              <a:outerShdw blurRad="38100" dist="38100" dir="2700000" algn="tl">
                <a:srgbClr val="000000">
                  <a:alpha val="43137"/>
                </a:srgbClr>
              </a:outerShdw>
            </a:effectLst>
            <a:latin typeface="Garamond" pitchFamily="18" charset="0"/>
          </a:endParaRPr>
        </a:p>
      </dgm:t>
    </dgm:pt>
    <dgm:pt modelId="{63385256-8C14-431D-B77E-EE922F9F1B0B}" type="parTrans" cxnId="{5517179F-619D-42F5-B75C-33BEDCD517DC}">
      <dgm:prSet/>
      <dgm:spPr/>
      <dgm:t>
        <a:bodyPr/>
        <a:lstStyle/>
        <a:p>
          <a:endParaRPr lang="en-US"/>
        </a:p>
      </dgm:t>
    </dgm:pt>
    <dgm:pt modelId="{6F5C1380-D2C0-4AF6-85B3-8EE4C9F774A2}" type="sibTrans" cxnId="{5517179F-619D-42F5-B75C-33BEDCD517DC}">
      <dgm:prSet/>
      <dgm:spPr/>
      <dgm:t>
        <a:bodyPr/>
        <a:lstStyle/>
        <a:p>
          <a:endParaRPr lang="en-US"/>
        </a:p>
      </dgm:t>
    </dgm:pt>
    <dgm:pt modelId="{EFB7D359-3A06-4F49-98DA-F16DD259BC18}">
      <dgm:prSet/>
      <dgm:spPr/>
      <dgm:t>
        <a:bodyPr/>
        <a:lstStyle/>
        <a:p>
          <a:endParaRPr lang="en-US" dirty="0">
            <a:latin typeface="Garamond" pitchFamily="18" charset="0"/>
          </a:endParaRPr>
        </a:p>
      </dgm:t>
    </dgm:pt>
    <dgm:pt modelId="{11931740-3699-4B6E-92AD-3663695D29E7}" type="parTrans" cxnId="{020E10C7-FBB6-4BF8-B9C1-5A46A4FA50A6}">
      <dgm:prSet/>
      <dgm:spPr/>
      <dgm:t>
        <a:bodyPr/>
        <a:lstStyle/>
        <a:p>
          <a:endParaRPr lang="en-US"/>
        </a:p>
      </dgm:t>
    </dgm:pt>
    <dgm:pt modelId="{290D1E89-E1AE-429E-9DF8-3A5608924DFE}" type="sibTrans" cxnId="{020E10C7-FBB6-4BF8-B9C1-5A46A4FA50A6}">
      <dgm:prSet/>
      <dgm:spPr/>
      <dgm:t>
        <a:bodyPr/>
        <a:lstStyle/>
        <a:p>
          <a:endParaRPr lang="en-US"/>
        </a:p>
      </dgm:t>
    </dgm:pt>
    <dgm:pt modelId="{4D695AFE-468D-4F11-87A2-C275E4D28EFC}">
      <dgm:prSet/>
      <dgm:spPr/>
      <dgm:t>
        <a:bodyPr/>
        <a:lstStyle/>
        <a:p>
          <a:endParaRPr lang="en-US" dirty="0">
            <a:latin typeface="Garamond" pitchFamily="18" charset="0"/>
          </a:endParaRPr>
        </a:p>
      </dgm:t>
    </dgm:pt>
    <dgm:pt modelId="{5037AAAC-2998-456A-A80D-042D61A8C9F3}" type="parTrans" cxnId="{F29DA4AD-3B70-40B3-B108-6820622C3633}">
      <dgm:prSet/>
      <dgm:spPr/>
      <dgm:t>
        <a:bodyPr/>
        <a:lstStyle/>
        <a:p>
          <a:endParaRPr lang="en-US"/>
        </a:p>
      </dgm:t>
    </dgm:pt>
    <dgm:pt modelId="{9D8557A4-2FA3-4554-A74F-6CC2D909A1E2}" type="sibTrans" cxnId="{F29DA4AD-3B70-40B3-B108-6820622C3633}">
      <dgm:prSet/>
      <dgm:spPr/>
      <dgm:t>
        <a:bodyPr/>
        <a:lstStyle/>
        <a:p>
          <a:endParaRPr lang="en-US"/>
        </a:p>
      </dgm:t>
    </dgm:pt>
    <dgm:pt modelId="{EECAB835-5C78-41F1-B308-AD4704251E1A}">
      <dgm:prSet/>
      <dgm:spPr/>
      <dgm:t>
        <a:bodyPr/>
        <a:lstStyle/>
        <a:p>
          <a:endParaRPr lang="en-US" dirty="0">
            <a:latin typeface="Garamond" pitchFamily="18" charset="0"/>
          </a:endParaRPr>
        </a:p>
      </dgm:t>
    </dgm:pt>
    <dgm:pt modelId="{E08D8497-53D9-4FCB-BFE4-634924BE13F1}" type="parTrans" cxnId="{8EDADDB6-9726-470C-AD72-D2FB852D942A}">
      <dgm:prSet/>
      <dgm:spPr/>
      <dgm:t>
        <a:bodyPr/>
        <a:lstStyle/>
        <a:p>
          <a:endParaRPr lang="en-US"/>
        </a:p>
      </dgm:t>
    </dgm:pt>
    <dgm:pt modelId="{77FCDEE4-3AF5-4E01-AA0F-1DE38B33738F}" type="sibTrans" cxnId="{8EDADDB6-9726-470C-AD72-D2FB852D942A}">
      <dgm:prSet/>
      <dgm:spPr/>
      <dgm:t>
        <a:bodyPr/>
        <a:lstStyle/>
        <a:p>
          <a:endParaRPr lang="en-US"/>
        </a:p>
      </dgm:t>
    </dgm:pt>
    <dgm:pt modelId="{F64E120E-09F5-41BA-8289-25EBF67160D7}">
      <dgm:prSet custT="1"/>
      <dgm:spPr/>
      <dgm:t>
        <a:bodyPr/>
        <a:lstStyle/>
        <a:p>
          <a:pPr rtl="0"/>
          <a:r>
            <a:rPr lang="en-US" sz="2400" dirty="0" smtClean="0">
              <a:latin typeface="Garamond" pitchFamily="18" charset="0"/>
            </a:rPr>
            <a:t>Rural residents will not have to give up the benefits of programmes, Income diversification strategy for rural households</a:t>
          </a:r>
          <a:endParaRPr lang="en-US" sz="2400" dirty="0">
            <a:latin typeface="Garamond" pitchFamily="18" charset="0"/>
          </a:endParaRPr>
        </a:p>
      </dgm:t>
    </dgm:pt>
    <dgm:pt modelId="{00108387-C85E-4C7B-A0C8-DCEF352DCD2F}" type="parTrans" cxnId="{EB66E889-0F60-4C4C-9562-CF1607F4E608}">
      <dgm:prSet/>
      <dgm:spPr/>
      <dgm:t>
        <a:bodyPr/>
        <a:lstStyle/>
        <a:p>
          <a:endParaRPr lang="en-US"/>
        </a:p>
      </dgm:t>
    </dgm:pt>
    <dgm:pt modelId="{5CE8A513-B69D-46FF-A977-C2EE2B2AF2C1}" type="sibTrans" cxnId="{EB66E889-0F60-4C4C-9562-CF1607F4E608}">
      <dgm:prSet/>
      <dgm:spPr/>
      <dgm:t>
        <a:bodyPr/>
        <a:lstStyle/>
        <a:p>
          <a:endParaRPr lang="en-US"/>
        </a:p>
      </dgm:t>
    </dgm:pt>
    <dgm:pt modelId="{7466EC5B-D16D-4513-BA97-546AA2003F8B}">
      <dgm:prSet custT="1"/>
      <dgm:spPr/>
      <dgm:t>
        <a:bodyPr/>
        <a:lstStyle/>
        <a:p>
          <a:r>
            <a:rPr lang="en-US" sz="2400" dirty="0" smtClean="0">
              <a:latin typeface="Garamond" pitchFamily="18" charset="0"/>
            </a:rPr>
            <a:t>Manufacturing: Preliminary evidence that formal sector moving from urban into rural areas and informal sector is moving from rural to urban</a:t>
          </a:r>
          <a:endParaRPr lang="en-US" sz="2400" dirty="0">
            <a:latin typeface="Garamond" pitchFamily="18" charset="0"/>
          </a:endParaRPr>
        </a:p>
      </dgm:t>
    </dgm:pt>
    <dgm:pt modelId="{A3F70EEF-DC6B-4E26-924A-89381EBCD827}" type="parTrans" cxnId="{54B38831-3854-4400-A46A-D36FFD6A17BA}">
      <dgm:prSet/>
      <dgm:spPr/>
      <dgm:t>
        <a:bodyPr/>
        <a:lstStyle/>
        <a:p>
          <a:endParaRPr lang="en-US"/>
        </a:p>
      </dgm:t>
    </dgm:pt>
    <dgm:pt modelId="{FDCE9CF1-73F5-4E5A-90B3-7F31DE6AB2D3}" type="sibTrans" cxnId="{54B38831-3854-4400-A46A-D36FFD6A17BA}">
      <dgm:prSet/>
      <dgm:spPr/>
      <dgm:t>
        <a:bodyPr/>
        <a:lstStyle/>
        <a:p>
          <a:endParaRPr lang="en-US"/>
        </a:p>
      </dgm:t>
    </dgm:pt>
    <dgm:pt modelId="{DD13AB02-60F1-4A8A-A7A7-7E8E5FA1B9B4}">
      <dgm:prSet custT="1"/>
      <dgm:spPr/>
      <dgm:t>
        <a:bodyPr/>
        <a:lstStyle/>
        <a:p>
          <a:r>
            <a:rPr lang="en-US" sz="2400" dirty="0" smtClean="0">
              <a:latin typeface="Garamond" pitchFamily="18" charset="0"/>
            </a:rPr>
            <a:t>Affordable housing, Improved transport connectivity*, City development plans are providing amenities for residents in peri-urban areas</a:t>
          </a:r>
          <a:endParaRPr lang="en-US" sz="2400" dirty="0">
            <a:latin typeface="Garamond" pitchFamily="18" charset="0"/>
          </a:endParaRPr>
        </a:p>
      </dgm:t>
    </dgm:pt>
    <dgm:pt modelId="{AB0D59D1-E1EC-49E5-9BE0-6F9E8360C41D}" type="parTrans" cxnId="{6D9A536B-C78F-4F3A-9B89-B22C510A5734}">
      <dgm:prSet/>
      <dgm:spPr/>
      <dgm:t>
        <a:bodyPr/>
        <a:lstStyle/>
        <a:p>
          <a:endParaRPr lang="en-US"/>
        </a:p>
      </dgm:t>
    </dgm:pt>
    <dgm:pt modelId="{99245884-9A97-48AD-8EAC-CBC5C02331D8}" type="sibTrans" cxnId="{6D9A536B-C78F-4F3A-9B89-B22C510A5734}">
      <dgm:prSet/>
      <dgm:spPr/>
      <dgm:t>
        <a:bodyPr/>
        <a:lstStyle/>
        <a:p>
          <a:endParaRPr lang="en-US"/>
        </a:p>
      </dgm:t>
    </dgm:pt>
    <dgm:pt modelId="{6944B917-896E-4779-9828-24029CE4DEB7}">
      <dgm:prSet custT="1"/>
      <dgm:spPr/>
      <dgm:t>
        <a:bodyPr/>
        <a:lstStyle/>
        <a:p>
          <a:r>
            <a:rPr lang="en-US" sz="2400" dirty="0" smtClean="0">
              <a:latin typeface="Garamond" pitchFamily="18" charset="0"/>
            </a:rPr>
            <a:t>One could observe two-way commuting among residents of small towns and nearby villages if the town does not have a strong economic base to employ all its residents </a:t>
          </a:r>
          <a:endParaRPr lang="en-US" sz="2400" b="1" dirty="0">
            <a:latin typeface="Garamond" pitchFamily="18" charset="0"/>
          </a:endParaRPr>
        </a:p>
      </dgm:t>
    </dgm:pt>
    <dgm:pt modelId="{27E79821-21A7-47D1-B630-3D7D1C3F7EDB}" type="parTrans" cxnId="{81356220-0A32-4524-BE33-A108F8768598}">
      <dgm:prSet/>
      <dgm:spPr/>
      <dgm:t>
        <a:bodyPr/>
        <a:lstStyle/>
        <a:p>
          <a:endParaRPr lang="en-US"/>
        </a:p>
      </dgm:t>
    </dgm:pt>
    <dgm:pt modelId="{FF9D9CE5-D85D-4088-AE51-48B8EEEE94DC}" type="sibTrans" cxnId="{81356220-0A32-4524-BE33-A108F8768598}">
      <dgm:prSet/>
      <dgm:spPr/>
      <dgm:t>
        <a:bodyPr/>
        <a:lstStyle/>
        <a:p>
          <a:endParaRPr lang="en-US"/>
        </a:p>
      </dgm:t>
    </dgm:pt>
    <dgm:pt modelId="{30CE44D4-4205-47B8-93BB-D9E08123FEF8}" type="pres">
      <dgm:prSet presAssocID="{2C1D540D-CAED-4FA4-A15C-B6C4C23CB806}" presName="diagram" presStyleCnt="0">
        <dgm:presLayoutVars>
          <dgm:chMax val="1"/>
          <dgm:dir/>
          <dgm:animLvl val="ctr"/>
          <dgm:resizeHandles val="exact"/>
        </dgm:presLayoutVars>
      </dgm:prSet>
      <dgm:spPr/>
      <dgm:t>
        <a:bodyPr/>
        <a:lstStyle/>
        <a:p>
          <a:endParaRPr lang="en-US"/>
        </a:p>
      </dgm:t>
    </dgm:pt>
    <dgm:pt modelId="{66CD1353-97AB-43C8-A922-276F95C1903A}" type="pres">
      <dgm:prSet presAssocID="{2C1D540D-CAED-4FA4-A15C-B6C4C23CB806}" presName="matrix" presStyleCnt="0"/>
      <dgm:spPr/>
      <dgm:t>
        <a:bodyPr/>
        <a:lstStyle/>
        <a:p>
          <a:endParaRPr lang="en-US"/>
        </a:p>
      </dgm:t>
    </dgm:pt>
    <dgm:pt modelId="{3EC8D42C-5AF0-4577-85AB-208F775CDF9B}" type="pres">
      <dgm:prSet presAssocID="{2C1D540D-CAED-4FA4-A15C-B6C4C23CB806}" presName="tile1" presStyleLbl="node1" presStyleIdx="0" presStyleCnt="4"/>
      <dgm:spPr/>
      <dgm:t>
        <a:bodyPr/>
        <a:lstStyle/>
        <a:p>
          <a:endParaRPr lang="en-US"/>
        </a:p>
      </dgm:t>
    </dgm:pt>
    <dgm:pt modelId="{42079EEA-CFA8-4305-AD71-4C992E1FF0DD}" type="pres">
      <dgm:prSet presAssocID="{2C1D540D-CAED-4FA4-A15C-B6C4C23CB806}" presName="tile1text" presStyleLbl="node1" presStyleIdx="0" presStyleCnt="4">
        <dgm:presLayoutVars>
          <dgm:chMax val="0"/>
          <dgm:chPref val="0"/>
          <dgm:bulletEnabled val="1"/>
        </dgm:presLayoutVars>
      </dgm:prSet>
      <dgm:spPr/>
      <dgm:t>
        <a:bodyPr/>
        <a:lstStyle/>
        <a:p>
          <a:endParaRPr lang="en-US"/>
        </a:p>
      </dgm:t>
    </dgm:pt>
    <dgm:pt modelId="{F2FA6CAA-C8EA-49BA-9B41-9FDCD564A647}" type="pres">
      <dgm:prSet presAssocID="{2C1D540D-CAED-4FA4-A15C-B6C4C23CB806}" presName="tile2" presStyleLbl="node1" presStyleIdx="1" presStyleCnt="4"/>
      <dgm:spPr/>
      <dgm:t>
        <a:bodyPr/>
        <a:lstStyle/>
        <a:p>
          <a:endParaRPr lang="en-US"/>
        </a:p>
      </dgm:t>
    </dgm:pt>
    <dgm:pt modelId="{B55F1B5A-6805-4C33-94BA-B0D5A355B11E}" type="pres">
      <dgm:prSet presAssocID="{2C1D540D-CAED-4FA4-A15C-B6C4C23CB806}" presName="tile2text" presStyleLbl="node1" presStyleIdx="1" presStyleCnt="4">
        <dgm:presLayoutVars>
          <dgm:chMax val="0"/>
          <dgm:chPref val="0"/>
          <dgm:bulletEnabled val="1"/>
        </dgm:presLayoutVars>
      </dgm:prSet>
      <dgm:spPr/>
      <dgm:t>
        <a:bodyPr/>
        <a:lstStyle/>
        <a:p>
          <a:endParaRPr lang="en-US"/>
        </a:p>
      </dgm:t>
    </dgm:pt>
    <dgm:pt modelId="{DDDBC19B-89AD-4ABE-9C4E-CAE471596672}" type="pres">
      <dgm:prSet presAssocID="{2C1D540D-CAED-4FA4-A15C-B6C4C23CB806}" presName="tile3" presStyleLbl="node1" presStyleIdx="2" presStyleCnt="4"/>
      <dgm:spPr/>
      <dgm:t>
        <a:bodyPr/>
        <a:lstStyle/>
        <a:p>
          <a:endParaRPr lang="en-US"/>
        </a:p>
      </dgm:t>
    </dgm:pt>
    <dgm:pt modelId="{7A734BF5-8DB3-4F96-9AB6-CC462488DB63}" type="pres">
      <dgm:prSet presAssocID="{2C1D540D-CAED-4FA4-A15C-B6C4C23CB806}" presName="tile3text" presStyleLbl="node1" presStyleIdx="2" presStyleCnt="4">
        <dgm:presLayoutVars>
          <dgm:chMax val="0"/>
          <dgm:chPref val="0"/>
          <dgm:bulletEnabled val="1"/>
        </dgm:presLayoutVars>
      </dgm:prSet>
      <dgm:spPr/>
      <dgm:t>
        <a:bodyPr/>
        <a:lstStyle/>
        <a:p>
          <a:endParaRPr lang="en-US"/>
        </a:p>
      </dgm:t>
    </dgm:pt>
    <dgm:pt modelId="{3E665069-9095-44F2-9B03-F1BE712E255D}" type="pres">
      <dgm:prSet presAssocID="{2C1D540D-CAED-4FA4-A15C-B6C4C23CB806}" presName="tile4" presStyleLbl="node1" presStyleIdx="3" presStyleCnt="4"/>
      <dgm:spPr/>
      <dgm:t>
        <a:bodyPr/>
        <a:lstStyle/>
        <a:p>
          <a:endParaRPr lang="en-US"/>
        </a:p>
      </dgm:t>
    </dgm:pt>
    <dgm:pt modelId="{0CE9F5C6-3681-4D78-A490-6E044D23AB4E}" type="pres">
      <dgm:prSet presAssocID="{2C1D540D-CAED-4FA4-A15C-B6C4C23CB806}" presName="tile4text" presStyleLbl="node1" presStyleIdx="3" presStyleCnt="4">
        <dgm:presLayoutVars>
          <dgm:chMax val="0"/>
          <dgm:chPref val="0"/>
          <dgm:bulletEnabled val="1"/>
        </dgm:presLayoutVars>
      </dgm:prSet>
      <dgm:spPr/>
      <dgm:t>
        <a:bodyPr/>
        <a:lstStyle/>
        <a:p>
          <a:endParaRPr lang="en-US"/>
        </a:p>
      </dgm:t>
    </dgm:pt>
    <dgm:pt modelId="{D8A6A069-DB0F-4EBD-874A-0EC3CA7A6B39}" type="pres">
      <dgm:prSet presAssocID="{2C1D540D-CAED-4FA4-A15C-B6C4C23CB806}" presName="centerTile" presStyleLbl="fgShp" presStyleIdx="0" presStyleCnt="1">
        <dgm:presLayoutVars>
          <dgm:chMax val="0"/>
          <dgm:chPref val="0"/>
        </dgm:presLayoutVars>
      </dgm:prSet>
      <dgm:spPr/>
      <dgm:t>
        <a:bodyPr/>
        <a:lstStyle/>
        <a:p>
          <a:endParaRPr lang="en-US"/>
        </a:p>
      </dgm:t>
    </dgm:pt>
  </dgm:ptLst>
  <dgm:cxnLst>
    <dgm:cxn modelId="{58186232-8132-40FB-B782-699C8643C6CC}" type="presOf" srcId="{C2B58210-0DAB-43BF-A3F2-B543F56068B1}" destId="{D8A6A069-DB0F-4EBD-874A-0EC3CA7A6B39}" srcOrd="0" destOrd="0" presId="urn:microsoft.com/office/officeart/2005/8/layout/matrix1"/>
    <dgm:cxn modelId="{6D9A536B-C78F-4F3A-9B89-B22C510A5734}" srcId="{C2B58210-0DAB-43BF-A3F2-B543F56068B1}" destId="{DD13AB02-60F1-4A8A-A7A7-7E8E5FA1B9B4}" srcOrd="2" destOrd="0" parTransId="{AB0D59D1-E1EC-49E5-9BE0-6F9E8360C41D}" sibTransId="{99245884-9A97-48AD-8EAC-CBC5C02331D8}"/>
    <dgm:cxn modelId="{133A9E6D-FB30-4886-9D8D-58E7F36B80DC}" type="presOf" srcId="{DD13AB02-60F1-4A8A-A7A7-7E8E5FA1B9B4}" destId="{DDDBC19B-89AD-4ABE-9C4E-CAE471596672}" srcOrd="0" destOrd="0" presId="urn:microsoft.com/office/officeart/2005/8/layout/matrix1"/>
    <dgm:cxn modelId="{81356220-0A32-4524-BE33-A108F8768598}" srcId="{C2B58210-0DAB-43BF-A3F2-B543F56068B1}" destId="{6944B917-896E-4779-9828-24029CE4DEB7}" srcOrd="3" destOrd="0" parTransId="{27E79821-21A7-47D1-B630-3D7D1C3F7EDB}" sibTransId="{FF9D9CE5-D85D-4088-AE51-48B8EEEE94DC}"/>
    <dgm:cxn modelId="{3F1D1CAE-9986-4CCC-B401-0BB55DFBC7D7}" type="presOf" srcId="{F64E120E-09F5-41BA-8289-25EBF67160D7}" destId="{3EC8D42C-5AF0-4577-85AB-208F775CDF9B}" srcOrd="0" destOrd="0" presId="urn:microsoft.com/office/officeart/2005/8/layout/matrix1"/>
    <dgm:cxn modelId="{EB66E889-0F60-4C4C-9562-CF1607F4E608}" srcId="{C2B58210-0DAB-43BF-A3F2-B543F56068B1}" destId="{F64E120E-09F5-41BA-8289-25EBF67160D7}" srcOrd="0" destOrd="0" parTransId="{00108387-C85E-4C7B-A0C8-DCEF352DCD2F}" sibTransId="{5CE8A513-B69D-46FF-A977-C2EE2B2AF2C1}"/>
    <dgm:cxn modelId="{8EDADDB6-9726-470C-AD72-D2FB852D942A}" srcId="{2C1D540D-CAED-4FA4-A15C-B6C4C23CB806}" destId="{EECAB835-5C78-41F1-B308-AD4704251E1A}" srcOrd="3" destOrd="0" parTransId="{E08D8497-53D9-4FCB-BFE4-634924BE13F1}" sibTransId="{77FCDEE4-3AF5-4E01-AA0F-1DE38B33738F}"/>
    <dgm:cxn modelId="{081C4347-E74C-457A-BC7C-71B2BC13A2B1}" type="presOf" srcId="{DD13AB02-60F1-4A8A-A7A7-7E8E5FA1B9B4}" destId="{7A734BF5-8DB3-4F96-9AB6-CC462488DB63}" srcOrd="1" destOrd="0" presId="urn:microsoft.com/office/officeart/2005/8/layout/matrix1"/>
    <dgm:cxn modelId="{F29DA4AD-3B70-40B3-B108-6820622C3633}" srcId="{2C1D540D-CAED-4FA4-A15C-B6C4C23CB806}" destId="{4D695AFE-468D-4F11-87A2-C275E4D28EFC}" srcOrd="2" destOrd="0" parTransId="{5037AAAC-2998-456A-A80D-042D61A8C9F3}" sibTransId="{9D8557A4-2FA3-4554-A74F-6CC2D909A1E2}"/>
    <dgm:cxn modelId="{B16BED48-6933-4DCF-85FE-9343F08EE146}" type="presOf" srcId="{6944B917-896E-4779-9828-24029CE4DEB7}" destId="{3E665069-9095-44F2-9B03-F1BE712E255D}" srcOrd="0" destOrd="0" presId="urn:microsoft.com/office/officeart/2005/8/layout/matrix1"/>
    <dgm:cxn modelId="{020E10C7-FBB6-4BF8-B9C1-5A46A4FA50A6}" srcId="{2C1D540D-CAED-4FA4-A15C-B6C4C23CB806}" destId="{EFB7D359-3A06-4F49-98DA-F16DD259BC18}" srcOrd="1" destOrd="0" parTransId="{11931740-3699-4B6E-92AD-3663695D29E7}" sibTransId="{290D1E89-E1AE-429E-9DF8-3A5608924DFE}"/>
    <dgm:cxn modelId="{6A287A01-F3A9-4F3A-9DF2-7EA7FE49E52D}" type="presOf" srcId="{F64E120E-09F5-41BA-8289-25EBF67160D7}" destId="{42079EEA-CFA8-4305-AD71-4C992E1FF0DD}" srcOrd="1" destOrd="0" presId="urn:microsoft.com/office/officeart/2005/8/layout/matrix1"/>
    <dgm:cxn modelId="{54B38831-3854-4400-A46A-D36FFD6A17BA}" srcId="{C2B58210-0DAB-43BF-A3F2-B543F56068B1}" destId="{7466EC5B-D16D-4513-BA97-546AA2003F8B}" srcOrd="1" destOrd="0" parTransId="{A3F70EEF-DC6B-4E26-924A-89381EBCD827}" sibTransId="{FDCE9CF1-73F5-4E5A-90B3-7F31DE6AB2D3}"/>
    <dgm:cxn modelId="{261BDDD4-05EF-4331-A799-C3E91C6E7933}" type="presOf" srcId="{7466EC5B-D16D-4513-BA97-546AA2003F8B}" destId="{B55F1B5A-6805-4C33-94BA-B0D5A355B11E}" srcOrd="1" destOrd="0" presId="urn:microsoft.com/office/officeart/2005/8/layout/matrix1"/>
    <dgm:cxn modelId="{5517179F-619D-42F5-B75C-33BEDCD517DC}" srcId="{2C1D540D-CAED-4FA4-A15C-B6C4C23CB806}" destId="{C2B58210-0DAB-43BF-A3F2-B543F56068B1}" srcOrd="0" destOrd="0" parTransId="{63385256-8C14-431D-B77E-EE922F9F1B0B}" sibTransId="{6F5C1380-D2C0-4AF6-85B3-8EE4C9F774A2}"/>
    <dgm:cxn modelId="{A0E6B86B-5DEC-425A-AC3F-E19FFB913830}" type="presOf" srcId="{2C1D540D-CAED-4FA4-A15C-B6C4C23CB806}" destId="{30CE44D4-4205-47B8-93BB-D9E08123FEF8}" srcOrd="0" destOrd="0" presId="urn:microsoft.com/office/officeart/2005/8/layout/matrix1"/>
    <dgm:cxn modelId="{8A44E257-55B9-4A40-AC57-511FE6274328}" type="presOf" srcId="{6944B917-896E-4779-9828-24029CE4DEB7}" destId="{0CE9F5C6-3681-4D78-A490-6E044D23AB4E}" srcOrd="1" destOrd="0" presId="urn:microsoft.com/office/officeart/2005/8/layout/matrix1"/>
    <dgm:cxn modelId="{88086FB0-E430-4DCB-9BD1-4E309AAD1DBD}" type="presOf" srcId="{7466EC5B-D16D-4513-BA97-546AA2003F8B}" destId="{F2FA6CAA-C8EA-49BA-9B41-9FDCD564A647}" srcOrd="0" destOrd="0" presId="urn:microsoft.com/office/officeart/2005/8/layout/matrix1"/>
    <dgm:cxn modelId="{5CB64C91-FCA9-456D-B5C8-9C64C7DF97F5}" type="presParOf" srcId="{30CE44D4-4205-47B8-93BB-D9E08123FEF8}" destId="{66CD1353-97AB-43C8-A922-276F95C1903A}" srcOrd="0" destOrd="0" presId="urn:microsoft.com/office/officeart/2005/8/layout/matrix1"/>
    <dgm:cxn modelId="{C9986E25-FB0A-48C1-9C02-FB4F15D6F565}" type="presParOf" srcId="{66CD1353-97AB-43C8-A922-276F95C1903A}" destId="{3EC8D42C-5AF0-4577-85AB-208F775CDF9B}" srcOrd="0" destOrd="0" presId="urn:microsoft.com/office/officeart/2005/8/layout/matrix1"/>
    <dgm:cxn modelId="{5B681230-74C0-4F39-B1E5-15011075E6D4}" type="presParOf" srcId="{66CD1353-97AB-43C8-A922-276F95C1903A}" destId="{42079EEA-CFA8-4305-AD71-4C992E1FF0DD}" srcOrd="1" destOrd="0" presId="urn:microsoft.com/office/officeart/2005/8/layout/matrix1"/>
    <dgm:cxn modelId="{25C6D8B3-A397-4AA9-B87E-E7DD8EA8E2E5}" type="presParOf" srcId="{66CD1353-97AB-43C8-A922-276F95C1903A}" destId="{F2FA6CAA-C8EA-49BA-9B41-9FDCD564A647}" srcOrd="2" destOrd="0" presId="urn:microsoft.com/office/officeart/2005/8/layout/matrix1"/>
    <dgm:cxn modelId="{10471F6D-E3BD-4F18-8AF0-0CA036556B2E}" type="presParOf" srcId="{66CD1353-97AB-43C8-A922-276F95C1903A}" destId="{B55F1B5A-6805-4C33-94BA-B0D5A355B11E}" srcOrd="3" destOrd="0" presId="urn:microsoft.com/office/officeart/2005/8/layout/matrix1"/>
    <dgm:cxn modelId="{CA71B84E-95EF-4A7F-8EA5-1C994E7CDD3E}" type="presParOf" srcId="{66CD1353-97AB-43C8-A922-276F95C1903A}" destId="{DDDBC19B-89AD-4ABE-9C4E-CAE471596672}" srcOrd="4" destOrd="0" presId="urn:microsoft.com/office/officeart/2005/8/layout/matrix1"/>
    <dgm:cxn modelId="{BF9A100E-2689-4998-830B-0664C475F67A}" type="presParOf" srcId="{66CD1353-97AB-43C8-A922-276F95C1903A}" destId="{7A734BF5-8DB3-4F96-9AB6-CC462488DB63}" srcOrd="5" destOrd="0" presId="urn:microsoft.com/office/officeart/2005/8/layout/matrix1"/>
    <dgm:cxn modelId="{0EBA25AB-7873-4B5D-8E90-589D1A9371C3}" type="presParOf" srcId="{66CD1353-97AB-43C8-A922-276F95C1903A}" destId="{3E665069-9095-44F2-9B03-F1BE712E255D}" srcOrd="6" destOrd="0" presId="urn:microsoft.com/office/officeart/2005/8/layout/matrix1"/>
    <dgm:cxn modelId="{CB7F84C9-8187-45B6-9AA8-3F8EB727945A}" type="presParOf" srcId="{66CD1353-97AB-43C8-A922-276F95C1903A}" destId="{0CE9F5C6-3681-4D78-A490-6E044D23AB4E}" srcOrd="7" destOrd="0" presId="urn:microsoft.com/office/officeart/2005/8/layout/matrix1"/>
    <dgm:cxn modelId="{D1243263-749A-4CBC-88CB-3315D1F64F30}" type="presParOf" srcId="{30CE44D4-4205-47B8-93BB-D9E08123FEF8}" destId="{D8A6A069-DB0F-4EBD-874A-0EC3CA7A6B3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816B42-3B94-407C-913B-A7B6FE6E2243}">
      <dsp:nvSpPr>
        <dsp:cNvPr id="0" name=""/>
        <dsp:cNvSpPr/>
      </dsp:nvSpPr>
      <dsp:spPr>
        <a:xfrm>
          <a:off x="495061" y="645"/>
          <a:ext cx="2262336"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latin typeface="Garamond" pitchFamily="18" charset="0"/>
            </a:rPr>
            <a:t>Architecture</a:t>
          </a:r>
          <a:endParaRPr lang="en-US" sz="2800" kern="1200" dirty="0">
            <a:solidFill>
              <a:schemeClr val="tx2"/>
            </a:solidFill>
            <a:latin typeface="Garamond" pitchFamily="18" charset="0"/>
          </a:endParaRPr>
        </a:p>
      </dsp:txBody>
      <dsp:txXfrm>
        <a:off x="495061" y="645"/>
        <a:ext cx="2262336" cy="1357401"/>
      </dsp:txXfrm>
    </dsp:sp>
    <dsp:sp modelId="{545EE068-CAE5-4B38-95E3-73D3DEB81DDE}">
      <dsp:nvSpPr>
        <dsp:cNvPr id="0" name=""/>
        <dsp:cNvSpPr/>
      </dsp:nvSpPr>
      <dsp:spPr>
        <a:xfrm>
          <a:off x="2983631" y="645"/>
          <a:ext cx="2262336"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latin typeface="Garamond" pitchFamily="18" charset="0"/>
            </a:rPr>
            <a:t>Unlocking Land Values</a:t>
          </a:r>
        </a:p>
      </dsp:txBody>
      <dsp:txXfrm>
        <a:off x="2983631" y="645"/>
        <a:ext cx="2262336" cy="1357401"/>
      </dsp:txXfrm>
    </dsp:sp>
    <dsp:sp modelId="{E04414C3-FB49-4B2B-AFC5-3A82F0164A8E}">
      <dsp:nvSpPr>
        <dsp:cNvPr id="0" name=""/>
        <dsp:cNvSpPr/>
      </dsp:nvSpPr>
      <dsp:spPr>
        <a:xfrm>
          <a:off x="5472201" y="645"/>
          <a:ext cx="2262336"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latin typeface="Garamond" pitchFamily="18" charset="0"/>
            </a:rPr>
            <a:t>Livelihoods</a:t>
          </a:r>
        </a:p>
      </dsp:txBody>
      <dsp:txXfrm>
        <a:off x="5472201" y="645"/>
        <a:ext cx="2262336" cy="1357401"/>
      </dsp:txXfrm>
    </dsp:sp>
    <dsp:sp modelId="{5A370839-748A-4665-A078-D7AC944519AA}">
      <dsp:nvSpPr>
        <dsp:cNvPr id="0" name=""/>
        <dsp:cNvSpPr/>
      </dsp:nvSpPr>
      <dsp:spPr>
        <a:xfrm>
          <a:off x="495061" y="1584280"/>
          <a:ext cx="2262336"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Undisciplined</a:t>
          </a:r>
        </a:p>
      </dsp:txBody>
      <dsp:txXfrm>
        <a:off x="495061" y="1584280"/>
        <a:ext cx="2262336" cy="1357401"/>
      </dsp:txXfrm>
    </dsp:sp>
    <dsp:sp modelId="{D367BF8F-27F8-4678-AC7F-7BF26A334211}">
      <dsp:nvSpPr>
        <dsp:cNvPr id="0" name=""/>
        <dsp:cNvSpPr/>
      </dsp:nvSpPr>
      <dsp:spPr>
        <a:xfrm>
          <a:off x="2983631" y="1584280"/>
          <a:ext cx="2262336"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Kinetic</a:t>
          </a:r>
        </a:p>
      </dsp:txBody>
      <dsp:txXfrm>
        <a:off x="2983631" y="1584280"/>
        <a:ext cx="2262336" cy="1357401"/>
      </dsp:txXfrm>
    </dsp:sp>
    <dsp:sp modelId="{99026990-6ED6-4043-85CE-F5FA7FE2F3A3}">
      <dsp:nvSpPr>
        <dsp:cNvPr id="0" name=""/>
        <dsp:cNvSpPr/>
      </dsp:nvSpPr>
      <dsp:spPr>
        <a:xfrm>
          <a:off x="5472201" y="1584280"/>
          <a:ext cx="2262336"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Anonymity Vs  Segregation </a:t>
          </a:r>
        </a:p>
      </dsp:txBody>
      <dsp:txXfrm>
        <a:off x="5472201" y="1584280"/>
        <a:ext cx="2262336" cy="1357401"/>
      </dsp:txXfrm>
    </dsp:sp>
    <dsp:sp modelId="{35D0FE9C-9CB5-437E-97F9-4F4DAAFC961C}">
      <dsp:nvSpPr>
        <dsp:cNvPr id="0" name=""/>
        <dsp:cNvSpPr/>
      </dsp:nvSpPr>
      <dsp:spPr>
        <a:xfrm>
          <a:off x="900087" y="3167916"/>
          <a:ext cx="6429424" cy="13574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Monetization of the Urban Economy</a:t>
          </a:r>
        </a:p>
      </dsp:txBody>
      <dsp:txXfrm>
        <a:off x="900087" y="3167916"/>
        <a:ext cx="6429424" cy="13574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816B42-3B94-407C-913B-A7B6FE6E2243}">
      <dsp:nvSpPr>
        <dsp:cNvPr id="0" name=""/>
        <dsp:cNvSpPr/>
      </dsp:nvSpPr>
      <dsp:spPr>
        <a:xfrm>
          <a:off x="471449" y="42847"/>
          <a:ext cx="3479899"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Statutory Towns </a:t>
          </a:r>
        </a:p>
      </dsp:txBody>
      <dsp:txXfrm>
        <a:off x="471449" y="42847"/>
        <a:ext cx="3479899" cy="2087939"/>
      </dsp:txXfrm>
    </dsp:sp>
    <dsp:sp modelId="{545EE068-CAE5-4B38-95E3-73D3DEB81DDE}">
      <dsp:nvSpPr>
        <dsp:cNvPr id="0" name=""/>
        <dsp:cNvSpPr/>
      </dsp:nvSpPr>
      <dsp:spPr>
        <a:xfrm>
          <a:off x="4288794" y="1047"/>
          <a:ext cx="3479899"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Census Towns* </a:t>
          </a:r>
        </a:p>
      </dsp:txBody>
      <dsp:txXfrm>
        <a:off x="4288794" y="1047"/>
        <a:ext cx="3479899" cy="2087939"/>
      </dsp:txXfrm>
    </dsp:sp>
    <dsp:sp modelId="{E04414C3-FB49-4B2B-AFC5-3A82F0164A8E}">
      <dsp:nvSpPr>
        <dsp:cNvPr id="0" name=""/>
        <dsp:cNvSpPr/>
      </dsp:nvSpPr>
      <dsp:spPr>
        <a:xfrm>
          <a:off x="460905" y="2436976"/>
          <a:ext cx="3479899"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Urban Agglomerations </a:t>
          </a:r>
        </a:p>
      </dsp:txBody>
      <dsp:txXfrm>
        <a:off x="460905" y="2436976"/>
        <a:ext cx="3479899" cy="2087939"/>
      </dsp:txXfrm>
    </dsp:sp>
    <dsp:sp modelId="{3000B397-A7F9-4065-944C-1AD101D18A22}">
      <dsp:nvSpPr>
        <dsp:cNvPr id="0" name=""/>
        <dsp:cNvSpPr/>
      </dsp:nvSpPr>
      <dsp:spPr>
        <a:xfrm>
          <a:off x="4288794" y="2436976"/>
          <a:ext cx="3479899"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Out Growths</a:t>
          </a:r>
        </a:p>
      </dsp:txBody>
      <dsp:txXfrm>
        <a:off x="4288794" y="2436976"/>
        <a:ext cx="3479899" cy="20879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816B42-3B94-407C-913B-A7B6FE6E2243}">
      <dsp:nvSpPr>
        <dsp:cNvPr id="0" name=""/>
        <dsp:cNvSpPr/>
      </dsp:nvSpPr>
      <dsp:spPr>
        <a:xfrm>
          <a:off x="471449" y="0"/>
          <a:ext cx="3479899"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A minimum population of 5,000</a:t>
          </a:r>
        </a:p>
      </dsp:txBody>
      <dsp:txXfrm>
        <a:off x="471449" y="0"/>
        <a:ext cx="3479899" cy="2087939"/>
      </dsp:txXfrm>
    </dsp:sp>
    <dsp:sp modelId="{545EE068-CAE5-4B38-95E3-73D3DEB81DDE}">
      <dsp:nvSpPr>
        <dsp:cNvPr id="0" name=""/>
        <dsp:cNvSpPr/>
      </dsp:nvSpPr>
      <dsp:spPr>
        <a:xfrm>
          <a:off x="4288794" y="1047"/>
          <a:ext cx="3479899"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A density of population of at least 400 persons per sq. km.</a:t>
          </a:r>
        </a:p>
      </dsp:txBody>
      <dsp:txXfrm>
        <a:off x="4288794" y="1047"/>
        <a:ext cx="3479899" cy="2087939"/>
      </dsp:txXfrm>
    </dsp:sp>
    <dsp:sp modelId="{E04414C3-FB49-4B2B-AFC5-3A82F0164A8E}">
      <dsp:nvSpPr>
        <dsp:cNvPr id="0" name=""/>
        <dsp:cNvSpPr/>
      </dsp:nvSpPr>
      <dsp:spPr>
        <a:xfrm>
          <a:off x="471467" y="2436976"/>
          <a:ext cx="7286665" cy="20879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Garamond" pitchFamily="18" charset="0"/>
            </a:rPr>
            <a:t>At least 75 per cent of the male main working population engaged in non-agricultural pursuits*</a:t>
          </a:r>
        </a:p>
      </dsp:txBody>
      <dsp:txXfrm>
        <a:off x="471467" y="2436976"/>
        <a:ext cx="7286665" cy="20879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A443E-3C9C-4361-8D1D-429CEC19F9ED}" type="datetimeFigureOut">
              <a:rPr lang="en-US" smtClean="0"/>
              <a:pPr/>
              <a:t>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66D8F-263E-4A29-B256-774D0168680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82650" fontAlgn="base">
              <a:spcBef>
                <a:spcPct val="0"/>
              </a:spcBef>
              <a:spcAft>
                <a:spcPct val="0"/>
              </a:spcAft>
            </a:pPr>
            <a:fld id="{4F183CD8-C0D5-4B5D-B0F5-70ABAB7FB96B}" type="slidenum">
              <a:rPr lang="en-GB"/>
              <a:pPr defTabSz="882650" fontAlgn="base">
                <a:spcBef>
                  <a:spcPct val="0"/>
                </a:spcBef>
                <a:spcAft>
                  <a:spcPct val="0"/>
                </a:spcAft>
              </a:pPr>
              <a:t>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C727F-1F6F-418C-AC0C-B69D4E89D711}" type="datetimeFigureOut">
              <a:rPr lang="en-IN" smtClean="0"/>
              <a:pPr/>
              <a:t>04-02-2013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DEEA369-4455-4A05-BA47-30615D861F87}"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C727F-1F6F-418C-AC0C-B69D4E89D711}" type="datetimeFigureOut">
              <a:rPr lang="en-IN" smtClean="0"/>
              <a:pPr/>
              <a:t>04-02-2013</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EA369-4455-4A05-BA47-30615D861F87}"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ytimes.com/2009/11/13/nyregion/13pfizer.html?_r=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chandra@igidr.ac.i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78819" y="714356"/>
            <a:ext cx="4688981" cy="27146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5720" y="0"/>
            <a:ext cx="4297680" cy="6858000"/>
          </a:xfrm>
          <a:prstGeom prst="rect">
            <a:avLst/>
          </a:prstGeom>
          <a:noFill/>
          <a:ln w="9525">
            <a:noFill/>
            <a:miter lim="800000"/>
            <a:headEnd/>
            <a:tailEnd/>
          </a:ln>
          <a:effectLst/>
        </p:spPr>
      </p:pic>
      <p:sp>
        <p:nvSpPr>
          <p:cNvPr id="4" name="TextBox 3"/>
          <p:cNvSpPr txBox="1"/>
          <p:nvPr/>
        </p:nvSpPr>
        <p:spPr>
          <a:xfrm>
            <a:off x="4572000" y="214290"/>
            <a:ext cx="4214842" cy="646331"/>
          </a:xfrm>
          <a:prstGeom prst="rect">
            <a:avLst/>
          </a:prstGeom>
          <a:noFill/>
        </p:spPr>
        <p:txBody>
          <a:bodyPr wrap="square" rtlCol="0">
            <a:spAutoFit/>
          </a:bodyPr>
          <a:lstStyle/>
          <a:p>
            <a:r>
              <a:rPr lang="en-US" dirty="0" smtClean="0">
                <a:solidFill>
                  <a:srgbClr val="C00000"/>
                </a:solidFill>
              </a:rPr>
              <a:t>On Scale of 0 to 500, Beijing’s Air Quality Tops ‘Crazy Bad’ at 755 (Source: NYT)*</a:t>
            </a:r>
            <a:endParaRPr lang="en-US" dirty="0">
              <a:solidFill>
                <a:srgbClr val="C00000"/>
              </a:solidFill>
            </a:endParaRPr>
          </a:p>
        </p:txBody>
      </p:sp>
      <p:pic>
        <p:nvPicPr>
          <p:cNvPr id="37890" name="Picture 2" descr="http://graphics8.nytimes.com/images/2013/01/13/world/china/china-articleLarge.jpg"/>
          <p:cNvPicPr>
            <a:picLocks noChangeAspect="1" noChangeArrowheads="1"/>
          </p:cNvPicPr>
          <p:nvPr/>
        </p:nvPicPr>
        <p:blipFill>
          <a:blip r:embed="rId4" cstate="print"/>
          <a:srcRect/>
          <a:stretch>
            <a:fillRect/>
          </a:stretch>
        </p:blipFill>
        <p:spPr bwMode="auto">
          <a:xfrm>
            <a:off x="4429124" y="3714752"/>
            <a:ext cx="4607751" cy="30718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In the Indian Context What is Urban?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lnSpcReduction="10000"/>
          </a:bodyPr>
          <a:lstStyle/>
          <a:p>
            <a:pPr algn="just"/>
            <a:r>
              <a:rPr lang="en-US" sz="2400" dirty="0" smtClean="0">
                <a:latin typeface="Garamond" pitchFamily="18" charset="0"/>
              </a:rPr>
              <a:t>An </a:t>
            </a:r>
            <a:r>
              <a:rPr lang="en-US" sz="2400" u="sng" dirty="0" smtClean="0">
                <a:latin typeface="Garamond" pitchFamily="18" charset="0"/>
              </a:rPr>
              <a:t>Out Growth </a:t>
            </a:r>
            <a:r>
              <a:rPr lang="en-US" sz="2400" dirty="0" smtClean="0">
                <a:latin typeface="Garamond" pitchFamily="18" charset="0"/>
              </a:rPr>
              <a:t>is a viable unit such as a village or a hamlet or an enumeration block made up of such village or hamlet and clearly identifiable in terms of its boundaries and location. Some of the examples are railway colony, university campus, port area, military camps, etc., which have come up near a statutory town outside its statutory limits but within the revenue limits of a village or villages contiguous to the town. While determining the outgrowth of a town, it has been ensured that it possesses the urban features in terms of infrastructure and amenities such as pucca roads, electricity, taps, drainage system for disposal of waste water etc. educational institutions, post offices, medical facilities, banks etc. and physically contiguous with the core town of the UA.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The Classification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Number of Cities</a:t>
            </a:r>
          </a:p>
        </p:txBody>
      </p:sp>
      <p:graphicFrame>
        <p:nvGraphicFramePr>
          <p:cNvPr id="3" name="Table 2"/>
          <p:cNvGraphicFramePr>
            <a:graphicFrameLocks noGrp="1"/>
          </p:cNvGraphicFramePr>
          <p:nvPr/>
        </p:nvGraphicFramePr>
        <p:xfrm>
          <a:off x="785786" y="1643050"/>
          <a:ext cx="7858179" cy="4286280"/>
        </p:xfrm>
        <a:graphic>
          <a:graphicData uri="http://schemas.openxmlformats.org/drawingml/2006/table">
            <a:tbl>
              <a:tblPr/>
              <a:tblGrid>
                <a:gridCol w="4252993"/>
                <a:gridCol w="1802593"/>
                <a:gridCol w="1802593"/>
              </a:tblGrid>
              <a:tr h="857256">
                <a:tc>
                  <a:txBody>
                    <a:bodyPr/>
                    <a:lstStyle/>
                    <a:p>
                      <a:pPr algn="l" fontAlgn="b"/>
                      <a:endParaRPr lang="en-US" sz="2800" b="0" i="0" u="none" strike="noStrike" dirty="0">
                        <a:solidFill>
                          <a:srgbClr val="000000"/>
                        </a:solidFill>
                        <a:latin typeface="Garamond" pitchFamily="18" charset="0"/>
                      </a:endParaRPr>
                    </a:p>
                  </a:txBody>
                  <a:tcPr marL="9525" marR="9525" marT="9525" marB="0" anchor="b">
                    <a:lnL>
                      <a:noFill/>
                    </a:lnL>
                    <a:lnR>
                      <a:noFill/>
                    </a:lnR>
                    <a:lnT>
                      <a:noFill/>
                    </a:lnT>
                    <a:lnB>
                      <a:noFill/>
                    </a:lnB>
                  </a:tcPr>
                </a:tc>
                <a:tc>
                  <a:txBody>
                    <a:bodyPr/>
                    <a:lstStyle/>
                    <a:p>
                      <a:pPr algn="ctr" fontAlgn="b"/>
                      <a:r>
                        <a:rPr lang="en-US" sz="2800" b="1" i="0" u="none" strike="noStrike" dirty="0">
                          <a:solidFill>
                            <a:schemeClr val="tx1"/>
                          </a:solidFill>
                          <a:effectLst>
                            <a:outerShdw blurRad="38100" dist="38100" dir="2700000" algn="tl">
                              <a:srgbClr val="000000">
                                <a:alpha val="43137"/>
                              </a:srgbClr>
                            </a:outerShdw>
                          </a:effectLst>
                          <a:latin typeface="Garamond" pitchFamily="18" charset="0"/>
                        </a:rPr>
                        <a:t>2011</a:t>
                      </a:r>
                    </a:p>
                  </a:txBody>
                  <a:tcPr marL="9525" marR="9525" marT="9525" marB="0" anchor="b">
                    <a:lnL>
                      <a:noFill/>
                    </a:lnL>
                    <a:lnR>
                      <a:noFill/>
                    </a:lnR>
                    <a:lnT>
                      <a:noFill/>
                    </a:lnT>
                    <a:lnB>
                      <a:noFill/>
                    </a:lnB>
                  </a:tcPr>
                </a:tc>
                <a:tc>
                  <a:txBody>
                    <a:bodyPr/>
                    <a:lstStyle/>
                    <a:p>
                      <a:pPr algn="ctr" fontAlgn="b"/>
                      <a:r>
                        <a:rPr lang="en-US" sz="2800" b="1" i="0" u="none" strike="noStrike" dirty="0">
                          <a:solidFill>
                            <a:schemeClr val="tx1"/>
                          </a:solidFill>
                          <a:effectLst>
                            <a:outerShdw blurRad="38100" dist="38100" dir="2700000" algn="tl">
                              <a:srgbClr val="000000">
                                <a:alpha val="43137"/>
                              </a:srgbClr>
                            </a:outerShdw>
                          </a:effectLst>
                          <a:latin typeface="Garamond" pitchFamily="18" charset="0"/>
                        </a:rPr>
                        <a:t>2001</a:t>
                      </a:r>
                    </a:p>
                  </a:txBody>
                  <a:tcPr marL="9525" marR="9525" marT="9525" marB="0" anchor="b">
                    <a:lnL>
                      <a:noFill/>
                    </a:lnL>
                    <a:lnR>
                      <a:noFill/>
                    </a:lnR>
                    <a:lnT>
                      <a:noFill/>
                    </a:lnT>
                    <a:lnB>
                      <a:noFill/>
                    </a:lnB>
                  </a:tcPr>
                </a:tc>
              </a:tr>
              <a:tr h="857256">
                <a:tc>
                  <a:txBody>
                    <a:bodyPr/>
                    <a:lstStyle/>
                    <a:p>
                      <a:pPr algn="l" fontAlgn="b"/>
                      <a:r>
                        <a:rPr lang="en-US" sz="2800" b="0" i="0" u="none" strike="noStrike" dirty="0">
                          <a:solidFill>
                            <a:schemeClr val="tx1"/>
                          </a:solidFill>
                          <a:effectLst>
                            <a:outerShdw blurRad="38100" dist="38100" dir="2700000" algn="tl">
                              <a:srgbClr val="000000">
                                <a:alpha val="43137"/>
                              </a:srgbClr>
                            </a:outerShdw>
                          </a:effectLst>
                          <a:latin typeface="Garamond" pitchFamily="18" charset="0"/>
                        </a:rPr>
                        <a:t>Statutory Towns </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4,041</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3,799</a:t>
                      </a:r>
                    </a:p>
                  </a:txBody>
                  <a:tcPr marL="9525" marR="9525" marT="9525" marB="0" anchor="b">
                    <a:lnL>
                      <a:noFill/>
                    </a:lnL>
                    <a:lnR>
                      <a:noFill/>
                    </a:lnR>
                    <a:lnT>
                      <a:noFill/>
                    </a:lnT>
                    <a:lnB>
                      <a:noFill/>
                    </a:lnB>
                  </a:tcPr>
                </a:tc>
              </a:tr>
              <a:tr h="857256">
                <a:tc>
                  <a:txBody>
                    <a:bodyPr/>
                    <a:lstStyle/>
                    <a:p>
                      <a:pPr algn="l" fontAlgn="b"/>
                      <a:r>
                        <a:rPr lang="en-US" sz="2800" b="0" i="0" u="none" strike="noStrike" dirty="0">
                          <a:solidFill>
                            <a:schemeClr val="tx1"/>
                          </a:solidFill>
                          <a:effectLst>
                            <a:outerShdw blurRad="38100" dist="38100" dir="2700000" algn="tl">
                              <a:srgbClr val="000000">
                                <a:alpha val="43137"/>
                              </a:srgbClr>
                            </a:outerShdw>
                          </a:effectLst>
                          <a:latin typeface="Garamond" pitchFamily="18" charset="0"/>
                        </a:rPr>
                        <a:t>Census </a:t>
                      </a:r>
                      <a:r>
                        <a:rPr lang="en-US" sz="2800" b="0" i="0" u="none" strike="noStrike" dirty="0" smtClean="0">
                          <a:solidFill>
                            <a:schemeClr val="tx1"/>
                          </a:solidFill>
                          <a:effectLst>
                            <a:outerShdw blurRad="38100" dist="38100" dir="2700000" algn="tl">
                              <a:srgbClr val="000000">
                                <a:alpha val="43137"/>
                              </a:srgbClr>
                            </a:outerShdw>
                          </a:effectLst>
                          <a:latin typeface="Garamond" pitchFamily="18" charset="0"/>
                        </a:rPr>
                        <a:t>Towns* </a:t>
                      </a:r>
                      <a:endParaRPr lang="en-US" sz="2800" b="0" i="0" u="none" strike="noStrike" dirty="0">
                        <a:solidFill>
                          <a:schemeClr val="tx1"/>
                        </a:solidFill>
                        <a:effectLst>
                          <a:outerShdw blurRad="38100" dist="38100" dir="2700000" algn="tl">
                            <a:srgbClr val="000000">
                              <a:alpha val="43137"/>
                            </a:srgbClr>
                          </a:outerShdw>
                        </a:effectLst>
                        <a:latin typeface="Garamond" pitchFamily="18" charset="0"/>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3,894</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1,362</a:t>
                      </a:r>
                    </a:p>
                  </a:txBody>
                  <a:tcPr marL="9525" marR="9525" marT="9525" marB="0" anchor="b">
                    <a:lnL>
                      <a:noFill/>
                    </a:lnL>
                    <a:lnR>
                      <a:noFill/>
                    </a:lnR>
                    <a:lnT>
                      <a:noFill/>
                    </a:lnT>
                    <a:lnB>
                      <a:noFill/>
                    </a:lnB>
                  </a:tcPr>
                </a:tc>
              </a:tr>
              <a:tr h="857256">
                <a:tc>
                  <a:txBody>
                    <a:bodyPr/>
                    <a:lstStyle/>
                    <a:p>
                      <a:pPr algn="l" fontAlgn="b"/>
                      <a:r>
                        <a:rPr lang="en-US" sz="2800" b="0" i="0" u="none" strike="noStrike" dirty="0">
                          <a:solidFill>
                            <a:schemeClr val="tx1"/>
                          </a:solidFill>
                          <a:effectLst>
                            <a:outerShdw blurRad="38100" dist="38100" dir="2700000" algn="tl">
                              <a:srgbClr val="000000">
                                <a:alpha val="43137"/>
                              </a:srgbClr>
                            </a:outerShdw>
                          </a:effectLst>
                          <a:latin typeface="Garamond" pitchFamily="18" charset="0"/>
                        </a:rPr>
                        <a:t>Urban Agglomerations </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475</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384</a:t>
                      </a:r>
                    </a:p>
                  </a:txBody>
                  <a:tcPr marL="9525" marR="9525" marT="9525" marB="0" anchor="b">
                    <a:lnL>
                      <a:noFill/>
                    </a:lnL>
                    <a:lnR>
                      <a:noFill/>
                    </a:lnR>
                    <a:lnT>
                      <a:noFill/>
                    </a:lnT>
                    <a:lnB>
                      <a:noFill/>
                    </a:lnB>
                  </a:tcPr>
                </a:tc>
              </a:tr>
              <a:tr h="857256">
                <a:tc>
                  <a:txBody>
                    <a:bodyPr/>
                    <a:lstStyle/>
                    <a:p>
                      <a:pPr algn="l" fontAlgn="b"/>
                      <a:r>
                        <a:rPr lang="en-US" sz="2800" b="0" i="0" u="none" strike="noStrike" dirty="0">
                          <a:solidFill>
                            <a:schemeClr val="tx1"/>
                          </a:solidFill>
                          <a:effectLst>
                            <a:outerShdw blurRad="38100" dist="38100" dir="2700000" algn="tl">
                              <a:srgbClr val="000000">
                                <a:alpha val="43137"/>
                              </a:srgbClr>
                            </a:outerShdw>
                          </a:effectLst>
                          <a:latin typeface="Garamond" pitchFamily="18" charset="0"/>
                        </a:rPr>
                        <a:t>Out Growths </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981</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Garamond" pitchFamily="18" charset="0"/>
                        </a:rPr>
                        <a:t>962</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Distribution of Population</a:t>
            </a:r>
          </a:p>
        </p:txBody>
      </p:sp>
      <p:sp>
        <p:nvSpPr>
          <p:cNvPr id="4" name="Content Placeholder 3"/>
          <p:cNvSpPr>
            <a:spLocks noGrp="1"/>
          </p:cNvSpPr>
          <p:nvPr>
            <p:ph idx="1"/>
          </p:nvPr>
        </p:nvSpPr>
        <p:spPr/>
        <p:txBody>
          <a:bodyPr>
            <a:normAutofit/>
          </a:bodyPr>
          <a:lstStyle/>
          <a:p>
            <a:pPr algn="just"/>
            <a:r>
              <a:rPr lang="en-US" sz="2400" dirty="0" smtClean="0">
                <a:latin typeface="Garamond" pitchFamily="18" charset="0"/>
              </a:rPr>
              <a:t>377 million constituting 31.16% of the total population</a:t>
            </a:r>
          </a:p>
          <a:p>
            <a:pPr algn="just"/>
            <a:r>
              <a:rPr lang="en-US" sz="2400" dirty="0" smtClean="0">
                <a:latin typeface="Garamond" pitchFamily="18" charset="0"/>
              </a:rPr>
              <a:t>264.9 million persons, constituting 70% of the total urban population, live in Class I UAs/Towns (population &gt;100,000).</a:t>
            </a:r>
          </a:p>
          <a:p>
            <a:pPr algn="just"/>
            <a:r>
              <a:rPr lang="en-US" sz="2400" dirty="0" smtClean="0">
                <a:latin typeface="Garamond" pitchFamily="18" charset="0"/>
              </a:rPr>
              <a:t>160.7 million persons (or 42.6% of the urban population) live in the 53 million plus Urban Agglomeration / Cities</a:t>
            </a:r>
          </a:p>
          <a:p>
            <a:pPr algn="just"/>
            <a:r>
              <a:rPr lang="en-US" sz="2400" dirty="0" smtClean="0">
                <a:latin typeface="Garamond" pitchFamily="18" charset="0"/>
              </a:rPr>
              <a:t>Mega Cities: Greater Mumbai UA (18.4 million), Delhi UA (16.3 million) and Kolkata UA (14.1 million) Million Plus UAs/Cities</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Census Town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Emergence of Cities</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The Indian City in History</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57290" y="6243600"/>
            <a:ext cx="6572296" cy="400110"/>
          </a:xfrm>
          <a:prstGeom prst="rect">
            <a:avLst/>
          </a:prstGeom>
          <a:noFill/>
        </p:spPr>
        <p:txBody>
          <a:bodyPr wrap="square" rtlCol="0">
            <a:spAutoFit/>
          </a:bodyPr>
          <a:lstStyle/>
          <a:p>
            <a:r>
              <a:rPr lang="en-US" sz="2000" dirty="0" smtClean="0">
                <a:latin typeface="Garamond" pitchFamily="18" charset="0"/>
              </a:rPr>
              <a:t>Annapurna Shaw (2011) Indian Cities, Oxford University Press</a:t>
            </a:r>
            <a:endParaRPr lang="en-US" sz="2000" dirty="0"/>
          </a:p>
        </p:txBody>
      </p:sp>
      <p:sp>
        <p:nvSpPr>
          <p:cNvPr id="6" name="TextBox 5"/>
          <p:cNvSpPr txBox="1"/>
          <p:nvPr/>
        </p:nvSpPr>
        <p:spPr>
          <a:xfrm>
            <a:off x="428596" y="1428736"/>
            <a:ext cx="7858180" cy="769441"/>
          </a:xfrm>
          <a:prstGeom prst="rect">
            <a:avLst/>
          </a:prstGeom>
          <a:noFill/>
        </p:spPr>
        <p:txBody>
          <a:bodyPr wrap="square" rtlCol="0">
            <a:spAutoFit/>
          </a:bodyPr>
          <a:lstStyle/>
          <a:p>
            <a:r>
              <a:rPr lang="en-US" sz="2200" u="sng" dirty="0" smtClean="0">
                <a:latin typeface="Garamond" pitchFamily="18" charset="0"/>
              </a:rPr>
              <a:t>Ease of Transport</a:t>
            </a:r>
            <a:r>
              <a:rPr lang="en-US" sz="2200" dirty="0" smtClean="0">
                <a:latin typeface="Garamond" pitchFamily="18" charset="0"/>
              </a:rPr>
              <a:t> (river, roads), </a:t>
            </a:r>
            <a:r>
              <a:rPr lang="en-US" sz="2200" u="sng" dirty="0" smtClean="0">
                <a:latin typeface="Garamond" pitchFamily="18" charset="0"/>
              </a:rPr>
              <a:t>Trade Locations</a:t>
            </a:r>
            <a:r>
              <a:rPr lang="en-US" sz="2200" dirty="0" smtClean="0">
                <a:latin typeface="Garamond" pitchFamily="18" charset="0"/>
              </a:rPr>
              <a:t>, </a:t>
            </a:r>
            <a:r>
              <a:rPr lang="en-US" sz="2200" u="sng" dirty="0" smtClean="0">
                <a:latin typeface="Garamond" pitchFamily="18" charset="0"/>
              </a:rPr>
              <a:t>Better Access to Natural Resources</a:t>
            </a:r>
            <a:r>
              <a:rPr lang="en-US" sz="2200" dirty="0" smtClean="0">
                <a:latin typeface="Garamond" pitchFamily="18" charset="0"/>
              </a:rPr>
              <a:t>, </a:t>
            </a:r>
            <a:r>
              <a:rPr lang="en-US" sz="2200" u="sng" dirty="0" smtClean="0">
                <a:latin typeface="Garamond" pitchFamily="18" charset="0"/>
              </a:rPr>
              <a:t>Strategic Locations</a:t>
            </a:r>
            <a:r>
              <a:rPr lang="en-US" sz="2200" dirty="0" smtClean="0">
                <a:latin typeface="Garamond" pitchFamily="18" charset="0"/>
              </a:rPr>
              <a:t> (expansion &amp; control purpose)</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Planned Townships  / Cities in India</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Economic Activity in Cities</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rgbClr val="C00000"/>
                </a:solidFill>
                <a:effectLst>
                  <a:outerShdw blurRad="38100" dist="38100" dir="2700000" algn="tl">
                    <a:srgbClr val="000000">
                      <a:alpha val="43137"/>
                    </a:srgbClr>
                  </a:outerShdw>
                </a:effectLst>
                <a:latin typeface="Garamond" pitchFamily="18" charset="0"/>
              </a:rPr>
              <a:t>Land, Labour, Capital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effectLst>
                  <a:outerShdw blurRad="38100" dist="38100" dir="2700000" algn="tl">
                    <a:srgbClr val="000000">
                      <a:alpha val="43137"/>
                    </a:srgbClr>
                  </a:outerShdw>
                </a:effectLst>
                <a:latin typeface="Garamond" pitchFamily="18" charset="0"/>
              </a:rPr>
              <a:t>The State of the World's Children 2012: </a:t>
            </a:r>
            <a:br>
              <a:rPr lang="en-US" dirty="0" smtClean="0">
                <a:solidFill>
                  <a:srgbClr val="C00000"/>
                </a:solidFill>
                <a:effectLst>
                  <a:outerShdw blurRad="38100" dist="38100" dir="2700000" algn="tl">
                    <a:srgbClr val="000000">
                      <a:alpha val="43137"/>
                    </a:srgbClr>
                  </a:outerShdw>
                </a:effectLst>
                <a:latin typeface="Garamond" pitchFamily="18" charset="0"/>
              </a:rPr>
            </a:br>
            <a:r>
              <a:rPr lang="en-US" dirty="0" smtClean="0">
                <a:solidFill>
                  <a:srgbClr val="C00000"/>
                </a:solidFill>
                <a:effectLst>
                  <a:outerShdw blurRad="38100" dist="38100" dir="2700000" algn="tl">
                    <a:srgbClr val="000000">
                      <a:alpha val="43137"/>
                    </a:srgbClr>
                  </a:outerShdw>
                </a:effectLst>
                <a:latin typeface="Garamond" pitchFamily="18" charset="0"/>
              </a:rPr>
              <a:t>Children In An Urban World</a:t>
            </a: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Garamond" pitchFamily="18" charset="0"/>
              </a:rPr>
              <a:t>Governments (should) put children at the heart of urban planning and finds that </a:t>
            </a:r>
            <a:r>
              <a:rPr lang="en-US" sz="2400" b="1" i="1" dirty="0" smtClean="0">
                <a:latin typeface="Garamond" pitchFamily="18" charset="0"/>
              </a:rPr>
              <a:t>for millions of children urban poverty is intensified by exposure to disasters</a:t>
            </a:r>
            <a:r>
              <a:rPr lang="en-US" sz="2400" dirty="0" smtClean="0">
                <a:latin typeface="Garamond" pitchFamily="18" charset="0"/>
              </a:rPr>
              <a:t>. </a:t>
            </a:r>
          </a:p>
          <a:p>
            <a:pPr algn="just"/>
            <a:r>
              <a:rPr lang="en-US" sz="2400" dirty="0" smtClean="0">
                <a:latin typeface="Garamond" pitchFamily="18" charset="0"/>
              </a:rPr>
              <a:t>Nearly eight million children died in 2010 before reaching the age of five, including two million from polluted indoor air caused by inadequate ventilation in sub-standard housing. </a:t>
            </a:r>
            <a:r>
              <a:rPr lang="en-US" sz="2400" b="1" i="1" dirty="0" smtClean="0">
                <a:latin typeface="Garamond" pitchFamily="18" charset="0"/>
              </a:rPr>
              <a:t>City life also exposes children to high levels of outdoor air pollution and traffic accidents. </a:t>
            </a:r>
          </a:p>
          <a:p>
            <a:pPr algn="just"/>
            <a:r>
              <a:rPr lang="en-US" sz="2400" b="1" i="1" dirty="0" smtClean="0">
                <a:latin typeface="Garamond" pitchFamily="18" charset="0"/>
              </a:rPr>
              <a:t>Children are at high risk in such locations</a:t>
            </a:r>
            <a:r>
              <a:rPr lang="en-US" sz="2400" dirty="0" smtClean="0">
                <a:latin typeface="Garamond" pitchFamily="18" charset="0"/>
              </a:rPr>
              <a:t>, as they </a:t>
            </a:r>
            <a:r>
              <a:rPr lang="en-US" sz="2400" b="1" i="1" dirty="0" smtClean="0">
                <a:latin typeface="Garamond" pitchFamily="18" charset="0"/>
              </a:rPr>
              <a:t>seldom have access to information or protective infrastructure, that can help people withstand extreme events</a:t>
            </a:r>
            <a:r>
              <a:rPr lang="en-US" sz="2400" dirty="0" smtClean="0">
                <a:latin typeface="Garamond" pitchFamily="18" charset="0"/>
              </a:rPr>
              <a:t>.</a:t>
            </a:r>
            <a:endParaRPr lang="en-US" sz="2400" b="1" i="1" dirty="0" smtClean="0">
              <a:latin typeface="Garamond" pitchFamily="18" charset="0"/>
            </a:endParaRPr>
          </a:p>
          <a:p>
            <a:pPr algn="just"/>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Land Acquisition: Pfizer (New London, Conn)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sz="2600" u="sng" dirty="0" smtClean="0">
                <a:latin typeface="Garamond" pitchFamily="18" charset="0"/>
              </a:rPr>
              <a:t>Eminent Domain</a:t>
            </a:r>
            <a:r>
              <a:rPr lang="en-US" sz="2600" dirty="0" smtClean="0">
                <a:latin typeface="Garamond" pitchFamily="18" charset="0"/>
              </a:rPr>
              <a:t>: The power to take private property for public use by a state, municipality, or private person or corporation authorized to exercise functions of public character, following the payment of just compensation to the owner of that property.</a:t>
            </a:r>
          </a:p>
          <a:p>
            <a:pPr algn="just"/>
            <a:r>
              <a:rPr lang="en-US" sz="2600" u="sng" dirty="0" smtClean="0">
                <a:latin typeface="Garamond" pitchFamily="18" charset="0"/>
              </a:rPr>
              <a:t>Supreme Court of USA</a:t>
            </a:r>
            <a:r>
              <a:rPr lang="en-US" sz="2600" dirty="0" smtClean="0">
                <a:latin typeface="Garamond" pitchFamily="18" charset="0"/>
              </a:rPr>
              <a:t> ruled (5-4) in favor of City of New London -  The city had created the New London Development Corporation to buy up the nine-acre neighborhood and find a developer to replace it with an “urban village” that would draw shoppers and tourists to the area.</a:t>
            </a:r>
          </a:p>
          <a:p>
            <a:pPr algn="just"/>
            <a:r>
              <a:rPr lang="en-US" sz="2600" u="sng" dirty="0" smtClean="0">
                <a:latin typeface="Garamond" pitchFamily="18" charset="0"/>
              </a:rPr>
              <a:t>2009</a:t>
            </a:r>
            <a:r>
              <a:rPr lang="en-US" sz="2600" dirty="0" smtClean="0">
                <a:latin typeface="Garamond" pitchFamily="18" charset="0"/>
              </a:rPr>
              <a:t>: Pfizer said it would pull 1,400 jobs out of New London within two years and move most of them a few miles away to a campus it owns in Groton, Conn.</a:t>
            </a:r>
          </a:p>
          <a:p>
            <a:pPr algn="r"/>
            <a:r>
              <a:rPr lang="en-US" sz="1500" dirty="0" smtClean="0">
                <a:latin typeface="Garamond" pitchFamily="18" charset="0"/>
                <a:hlinkClick r:id="rId2"/>
              </a:rPr>
              <a:t>http://www.nytimes.com/2009/11/13/nyregion/13pfizer.html?_r=0</a:t>
            </a:r>
            <a:r>
              <a:rPr lang="en-US" sz="1500" dirty="0" smtClean="0">
                <a:latin typeface="Garamond" pitchFamily="18" charset="0"/>
              </a:rPr>
              <a:t> </a:t>
            </a:r>
          </a:p>
          <a:p>
            <a:pPr algn="just"/>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Movement of Labor: Rural-Urban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Garamond" pitchFamily="18" charset="0"/>
              </a:rPr>
              <a:t>Harris-Todaro Model of Rural Urban Migration</a:t>
            </a:r>
          </a:p>
          <a:p>
            <a:pPr algn="just"/>
            <a:r>
              <a:rPr lang="en-US" sz="2400" dirty="0" smtClean="0">
                <a:latin typeface="Garamond" pitchFamily="18" charset="0"/>
              </a:rPr>
              <a:t>Model of Rural Urban Migration with </a:t>
            </a:r>
            <a:r>
              <a:rPr lang="en-US" sz="2400" i="1" dirty="0" smtClean="0">
                <a:latin typeface="Garamond" pitchFamily="18" charset="0"/>
              </a:rPr>
              <a:t>Land as a Constraint </a:t>
            </a:r>
          </a:p>
          <a:p>
            <a:pPr algn="just"/>
            <a:r>
              <a:rPr lang="en-US" sz="2400" dirty="0" smtClean="0">
                <a:solidFill>
                  <a:schemeClr val="tx2"/>
                </a:solidFill>
                <a:latin typeface="Garamond" pitchFamily="18" charset="0"/>
              </a:rPr>
              <a:t>Scenario A: Only the poor move from rural to urban</a:t>
            </a:r>
          </a:p>
          <a:p>
            <a:pPr algn="just"/>
            <a:r>
              <a:rPr lang="en-US" sz="2400" dirty="0" smtClean="0">
                <a:solidFill>
                  <a:schemeClr val="tx2"/>
                </a:solidFill>
                <a:latin typeface="Garamond" pitchFamily="18" charset="0"/>
              </a:rPr>
              <a:t>Scenario B: Only the non-poor move from rural to urban</a:t>
            </a:r>
          </a:p>
          <a:p>
            <a:pPr algn="just"/>
            <a:r>
              <a:rPr lang="en-US" sz="2400" dirty="0" smtClean="0">
                <a:solidFill>
                  <a:schemeClr val="tx2"/>
                </a:solidFill>
                <a:latin typeface="Garamond" pitchFamily="18" charset="0"/>
              </a:rPr>
              <a:t>Reality lies between these two scenarios</a:t>
            </a:r>
          </a:p>
          <a:p>
            <a:pPr algn="just"/>
            <a:r>
              <a:rPr lang="en-US" sz="2400" dirty="0" smtClean="0">
                <a:latin typeface="Garamond" pitchFamily="18" charset="0"/>
              </a:rPr>
              <a:t>Decomposing the reduction in rural poverty suggests that over the period 1993-2002, migration accounted for only 19 percent of the reduction in worldwide rural poverty while 81 percent of the reduction could be ascribed to improved rural livelihoods (World Bank 2007).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363272" cy="1143000"/>
          </a:xfrm>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Mobility of Workers- Migration (%)</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6" name="Content Placeholder 5"/>
          <p:cNvGraphicFramePr>
            <a:graphicFrameLocks noGrp="1"/>
          </p:cNvGraphicFramePr>
          <p:nvPr>
            <p:ph idx="1"/>
          </p:nvPr>
        </p:nvGraphicFramePr>
        <p:xfrm>
          <a:off x="142844" y="1357298"/>
          <a:ext cx="8858280" cy="4277680"/>
        </p:xfrm>
        <a:graphic>
          <a:graphicData uri="http://schemas.openxmlformats.org/drawingml/2006/table">
            <a:tbl>
              <a:tblPr firstRow="1" bandRow="1">
                <a:tableStyleId>{5940675A-B579-460E-94D1-54222C63F5DA}</a:tableStyleId>
              </a:tblPr>
              <a:tblGrid>
                <a:gridCol w="1512380"/>
                <a:gridCol w="1599109"/>
                <a:gridCol w="1550178"/>
                <a:gridCol w="1627686"/>
                <a:gridCol w="1705195"/>
                <a:gridCol w="863732"/>
              </a:tblGrid>
              <a:tr h="855536">
                <a:tc>
                  <a:txBody>
                    <a:bodyPr/>
                    <a:lstStyle/>
                    <a:p>
                      <a:pPr algn="l">
                        <a:lnSpc>
                          <a:spcPct val="115000"/>
                        </a:lnSpc>
                        <a:spcAft>
                          <a:spcPts val="0"/>
                        </a:spcAft>
                      </a:pPr>
                      <a:r>
                        <a:rPr lang="en-IN" sz="2400" kern="1200" dirty="0">
                          <a:latin typeface="Garamond" pitchFamily="18" charset="0"/>
                        </a:rPr>
                        <a:t>Migration</a:t>
                      </a:r>
                    </a:p>
                    <a:p>
                      <a:pPr algn="l">
                        <a:lnSpc>
                          <a:spcPct val="115000"/>
                        </a:lnSpc>
                        <a:spcAft>
                          <a:spcPts val="0"/>
                        </a:spcAft>
                      </a:pPr>
                      <a:r>
                        <a:rPr lang="en-IN" sz="2400" kern="1200" dirty="0">
                          <a:latin typeface="Garamond" pitchFamily="18" charset="0"/>
                        </a:rPr>
                        <a:t>streams</a:t>
                      </a:r>
                      <a:endParaRPr lang="en-IN" sz="2400" kern="1200" dirty="0">
                        <a:solidFill>
                          <a:srgbClr val="000000"/>
                        </a:solidFill>
                        <a:latin typeface="Garamond" pitchFamily="18" charset="0"/>
                        <a:ea typeface="Times New Roman"/>
                        <a:cs typeface="Times New Roman"/>
                      </a:endParaRPr>
                    </a:p>
                  </a:txBody>
                  <a:tcPr marL="68580" marR="68580" marT="0" marB="0" anchor="b"/>
                </a:tc>
                <a:tc>
                  <a:txBody>
                    <a:bodyPr/>
                    <a:lstStyle/>
                    <a:p>
                      <a:pPr indent="86995"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Intra </a:t>
                      </a:r>
                      <a:r>
                        <a:rPr lang="en-IN" sz="2400" kern="1200" dirty="0" smtClean="0">
                          <a:effectLst>
                            <a:outerShdw blurRad="38100" dist="38100" dir="2700000" algn="tl">
                              <a:srgbClr val="000000">
                                <a:alpha val="43137"/>
                              </a:srgbClr>
                            </a:outerShdw>
                          </a:effectLst>
                          <a:latin typeface="Garamond" pitchFamily="18" charset="0"/>
                        </a:rPr>
                        <a:t>district (1)</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Inter </a:t>
                      </a:r>
                      <a:r>
                        <a:rPr lang="en-IN" sz="2400" kern="1200" dirty="0" smtClean="0">
                          <a:effectLst>
                            <a:outerShdw blurRad="38100" dist="38100" dir="2700000" algn="tl">
                              <a:srgbClr val="000000">
                                <a:alpha val="43137"/>
                              </a:srgbClr>
                            </a:outerShdw>
                          </a:effectLst>
                          <a:latin typeface="Garamond" pitchFamily="18" charset="0"/>
                        </a:rPr>
                        <a:t>district (2)</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smtClean="0">
                          <a:solidFill>
                            <a:schemeClr val="tx2"/>
                          </a:solidFill>
                          <a:latin typeface="Garamond" pitchFamily="18" charset="0"/>
                        </a:rPr>
                        <a:t>Intrastate (1+2) </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smtClean="0">
                          <a:solidFill>
                            <a:schemeClr val="tx2"/>
                          </a:solidFill>
                          <a:latin typeface="Garamond" pitchFamily="18" charset="0"/>
                        </a:rPr>
                        <a:t>Interstate (3)</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smtClean="0">
                          <a:latin typeface="Garamond" pitchFamily="18" charset="0"/>
                        </a:rPr>
                        <a:t>1+2+3</a:t>
                      </a:r>
                      <a:endParaRPr lang="en-IN" sz="2400" b="1" kern="1200" dirty="0">
                        <a:solidFill>
                          <a:srgbClr val="000000"/>
                        </a:solidFill>
                        <a:latin typeface="Garamond" pitchFamily="18" charset="0"/>
                        <a:ea typeface="Times New Roman"/>
                        <a:cs typeface="Times New Roman"/>
                      </a:endParaRPr>
                    </a:p>
                  </a:txBody>
                  <a:tcPr marL="68580" marR="68580" marT="0" marB="0" anchor="b"/>
                </a:tc>
              </a:tr>
              <a:tr h="855536">
                <a:tc>
                  <a:txBody>
                    <a:bodyPr/>
                    <a:lstStyle/>
                    <a:p>
                      <a:pPr algn="l">
                        <a:lnSpc>
                          <a:spcPct val="115000"/>
                        </a:lnSpc>
                        <a:spcAft>
                          <a:spcPts val="0"/>
                        </a:spcAft>
                      </a:pPr>
                      <a:r>
                        <a:rPr lang="en-IN" sz="2400" kern="1200" dirty="0" smtClean="0">
                          <a:latin typeface="Garamond" pitchFamily="18" charset="0"/>
                        </a:rPr>
                        <a:t>Rural-Rural </a:t>
                      </a:r>
                      <a:endParaRPr lang="en-IN" sz="2400" kern="1200" dirty="0">
                        <a:solidFill>
                          <a:srgbClr val="000000"/>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72.4</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23.2</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95.6</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4.4</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latin typeface="Garamond" pitchFamily="18" charset="0"/>
                        </a:rPr>
                        <a:t>100</a:t>
                      </a:r>
                      <a:endParaRPr lang="en-IN" sz="2400" b="1" kern="1200" dirty="0">
                        <a:solidFill>
                          <a:srgbClr val="000000"/>
                        </a:solidFill>
                        <a:latin typeface="Garamond" pitchFamily="18" charset="0"/>
                        <a:ea typeface="Times New Roman"/>
                        <a:cs typeface="Times New Roman"/>
                      </a:endParaRPr>
                    </a:p>
                  </a:txBody>
                  <a:tcPr marL="68580" marR="68580" marT="0" marB="0" anchor="b"/>
                </a:tc>
              </a:tr>
              <a:tr h="855536">
                <a:tc>
                  <a:txBody>
                    <a:bodyPr/>
                    <a:lstStyle/>
                    <a:p>
                      <a:pPr algn="l">
                        <a:lnSpc>
                          <a:spcPct val="115000"/>
                        </a:lnSpc>
                        <a:spcAft>
                          <a:spcPts val="0"/>
                        </a:spcAft>
                      </a:pPr>
                      <a:r>
                        <a:rPr lang="en-IN" sz="2400" kern="1200" dirty="0" smtClean="0">
                          <a:latin typeface="Garamond" pitchFamily="18" charset="0"/>
                        </a:rPr>
                        <a:t>Rural-Urban </a:t>
                      </a:r>
                      <a:endParaRPr lang="en-IN" sz="2400" kern="1200" dirty="0">
                        <a:solidFill>
                          <a:srgbClr val="000000"/>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41.2</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33.6</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74.8</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25.2</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latin typeface="Garamond" pitchFamily="18" charset="0"/>
                        </a:rPr>
                        <a:t>100</a:t>
                      </a:r>
                      <a:endParaRPr lang="en-IN" sz="2400" b="1" kern="1200" dirty="0">
                        <a:solidFill>
                          <a:srgbClr val="000000"/>
                        </a:solidFill>
                        <a:latin typeface="Garamond" pitchFamily="18" charset="0"/>
                        <a:ea typeface="Times New Roman"/>
                        <a:cs typeface="Times New Roman"/>
                      </a:endParaRPr>
                    </a:p>
                  </a:txBody>
                  <a:tcPr marL="68580" marR="68580" marT="0" marB="0" anchor="b"/>
                </a:tc>
              </a:tr>
              <a:tr h="855536">
                <a:tc>
                  <a:txBody>
                    <a:bodyPr/>
                    <a:lstStyle/>
                    <a:p>
                      <a:pPr algn="l">
                        <a:lnSpc>
                          <a:spcPct val="115000"/>
                        </a:lnSpc>
                        <a:spcAft>
                          <a:spcPts val="0"/>
                        </a:spcAft>
                      </a:pPr>
                      <a:r>
                        <a:rPr lang="en-IN" sz="2400" kern="1200" dirty="0" smtClean="0">
                          <a:latin typeface="Garamond" pitchFamily="18" charset="0"/>
                        </a:rPr>
                        <a:t>Urban-Rural </a:t>
                      </a:r>
                      <a:endParaRPr lang="en-IN" sz="2400" kern="1200" dirty="0">
                        <a:solidFill>
                          <a:srgbClr val="000000"/>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48.8</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33.8</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82.6</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17.5</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latin typeface="Garamond" pitchFamily="18" charset="0"/>
                        </a:rPr>
                        <a:t>100</a:t>
                      </a:r>
                      <a:endParaRPr lang="en-IN" sz="2400" b="1" kern="1200" dirty="0">
                        <a:solidFill>
                          <a:srgbClr val="000000"/>
                        </a:solidFill>
                        <a:latin typeface="Garamond" pitchFamily="18" charset="0"/>
                        <a:ea typeface="Times New Roman"/>
                        <a:cs typeface="Times New Roman"/>
                      </a:endParaRPr>
                    </a:p>
                  </a:txBody>
                  <a:tcPr marL="68580" marR="68580" marT="0" marB="0" anchor="b"/>
                </a:tc>
              </a:tr>
              <a:tr h="855536">
                <a:tc>
                  <a:txBody>
                    <a:bodyPr/>
                    <a:lstStyle/>
                    <a:p>
                      <a:pPr algn="l">
                        <a:lnSpc>
                          <a:spcPct val="115000"/>
                        </a:lnSpc>
                        <a:spcAft>
                          <a:spcPts val="0"/>
                        </a:spcAft>
                      </a:pPr>
                      <a:r>
                        <a:rPr lang="en-IN" sz="2400" kern="1200" dirty="0" smtClean="0">
                          <a:latin typeface="Garamond" pitchFamily="18" charset="0"/>
                        </a:rPr>
                        <a:t>Urban-Urban </a:t>
                      </a:r>
                      <a:endParaRPr lang="en-IN" sz="2400" kern="1200" dirty="0">
                        <a:solidFill>
                          <a:srgbClr val="000000"/>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27.9</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kern="1200" dirty="0">
                          <a:effectLst>
                            <a:outerShdw blurRad="38100" dist="38100" dir="2700000" algn="tl">
                              <a:srgbClr val="000000">
                                <a:alpha val="43137"/>
                              </a:srgbClr>
                            </a:outerShdw>
                          </a:effectLst>
                          <a:latin typeface="Garamond" pitchFamily="18" charset="0"/>
                        </a:rPr>
                        <a:t>49.2</a:t>
                      </a:r>
                      <a:endParaRPr lang="en-IN" sz="2400" kern="1200" dirty="0">
                        <a:solidFill>
                          <a:srgbClr val="000000"/>
                        </a:solidFill>
                        <a:effectLst>
                          <a:outerShdw blurRad="38100" dist="38100" dir="2700000" algn="tl">
                            <a:srgbClr val="000000">
                              <a:alpha val="43137"/>
                            </a:srgbClr>
                          </a:outerShdw>
                        </a:effectLst>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77.1</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solidFill>
                            <a:schemeClr val="tx2"/>
                          </a:solidFill>
                          <a:latin typeface="Garamond" pitchFamily="18" charset="0"/>
                        </a:rPr>
                        <a:t>22.9</a:t>
                      </a:r>
                      <a:endParaRPr lang="en-IN" sz="2400" b="1" kern="1200" dirty="0">
                        <a:solidFill>
                          <a:schemeClr val="tx2"/>
                        </a:solidFill>
                        <a:latin typeface="Garamond" pitchFamily="18" charset="0"/>
                        <a:ea typeface="Times New Roman"/>
                        <a:cs typeface="Times New Roman"/>
                      </a:endParaRPr>
                    </a:p>
                  </a:txBody>
                  <a:tcPr marL="68580" marR="68580" marT="0" marB="0" anchor="b"/>
                </a:tc>
                <a:tc>
                  <a:txBody>
                    <a:bodyPr/>
                    <a:lstStyle/>
                    <a:p>
                      <a:pPr algn="ctr">
                        <a:lnSpc>
                          <a:spcPct val="115000"/>
                        </a:lnSpc>
                        <a:spcAft>
                          <a:spcPts val="0"/>
                        </a:spcAft>
                      </a:pPr>
                      <a:r>
                        <a:rPr lang="en-IN" sz="2400" b="1" kern="1200" dirty="0">
                          <a:latin typeface="Garamond" pitchFamily="18" charset="0"/>
                        </a:rPr>
                        <a:t>100</a:t>
                      </a:r>
                      <a:endParaRPr lang="en-IN" sz="2400" b="1" kern="1200" dirty="0">
                        <a:solidFill>
                          <a:srgbClr val="000000"/>
                        </a:solidFill>
                        <a:latin typeface="Garamond" pitchFamily="18" charset="0"/>
                        <a:ea typeface="Times New Roman"/>
                        <a:cs typeface="Times New Roman"/>
                      </a:endParaRPr>
                    </a:p>
                  </a:txBody>
                  <a:tcPr marL="68580" marR="68580" marT="0" marB="0" anchor="b"/>
                </a:tc>
              </a:tr>
            </a:tbl>
          </a:graphicData>
        </a:graphic>
      </p:graphicFrame>
      <p:sp>
        <p:nvSpPr>
          <p:cNvPr id="4" name="TextBox 3"/>
          <p:cNvSpPr txBox="1"/>
          <p:nvPr/>
        </p:nvSpPr>
        <p:spPr>
          <a:xfrm>
            <a:off x="1000100" y="5786454"/>
            <a:ext cx="7143800" cy="830997"/>
          </a:xfrm>
          <a:prstGeom prst="rect">
            <a:avLst/>
          </a:prstGeom>
          <a:noFill/>
        </p:spPr>
        <p:txBody>
          <a:bodyPr wrap="square" rtlCol="0">
            <a:spAutoFit/>
          </a:bodyPr>
          <a:lstStyle/>
          <a:p>
            <a:r>
              <a:rPr lang="en-US" sz="2400" dirty="0" smtClean="0">
                <a:solidFill>
                  <a:srgbClr val="C00000"/>
                </a:solidFill>
                <a:latin typeface="Garamond" pitchFamily="18" charset="0"/>
              </a:rPr>
              <a:t>Stream: RR-62 RU-19 UR-6 UU-13 (all)</a:t>
            </a:r>
          </a:p>
          <a:p>
            <a:r>
              <a:rPr lang="en-US" sz="2400" dirty="0" smtClean="0">
                <a:solidFill>
                  <a:srgbClr val="C00000"/>
                </a:solidFill>
                <a:latin typeface="Garamond" pitchFamily="18" charset="0"/>
              </a:rPr>
              <a:t>Stream: RR-28 RU-38 UR-9 UU-25 (without marriage)</a:t>
            </a:r>
            <a:endParaRPr lang="en-US" sz="2400" dirty="0">
              <a:solidFill>
                <a:srgbClr val="C00000"/>
              </a:solidFill>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Mobility of Workers- Commuters (mn)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5" name="Content Placeholder 4"/>
          <p:cNvGraphicFramePr>
            <a:graphicFrameLocks noGrp="1"/>
          </p:cNvGraphicFramePr>
          <p:nvPr>
            <p:ph idx="1"/>
          </p:nvPr>
        </p:nvGraphicFramePr>
        <p:xfrm>
          <a:off x="457200" y="1600200"/>
          <a:ext cx="8329640" cy="4686319"/>
        </p:xfrm>
        <a:graphic>
          <a:graphicData uri="http://schemas.openxmlformats.org/drawingml/2006/table">
            <a:tbl>
              <a:tblPr firstRow="1" bandRow="1">
                <a:tableStyleId>{5940675A-B579-460E-94D1-54222C63F5DA}</a:tableStyleId>
              </a:tblPr>
              <a:tblGrid>
                <a:gridCol w="1665928"/>
                <a:gridCol w="1665928"/>
                <a:gridCol w="1665928"/>
                <a:gridCol w="1665928"/>
                <a:gridCol w="1665928"/>
              </a:tblGrid>
              <a:tr h="659663">
                <a:tc rowSpan="2">
                  <a:txBody>
                    <a:bodyPr/>
                    <a:lstStyle/>
                    <a:p>
                      <a:pPr algn="ctr">
                        <a:lnSpc>
                          <a:spcPct val="115000"/>
                        </a:lnSpc>
                        <a:spcAft>
                          <a:spcPts val="0"/>
                        </a:spcAft>
                      </a:pPr>
                      <a:r>
                        <a:rPr lang="en-IN" sz="2400" kern="1200" dirty="0" smtClean="0">
                          <a:latin typeface="Garamond" pitchFamily="18" charset="0"/>
                        </a:rPr>
                        <a:t>Location </a:t>
                      </a:r>
                      <a:r>
                        <a:rPr lang="en-IN" sz="2400" kern="1200" dirty="0">
                          <a:latin typeface="Garamond" pitchFamily="18" charset="0"/>
                        </a:rPr>
                        <a:t>of Residence </a:t>
                      </a:r>
                      <a:endParaRPr lang="en-IN" sz="2400" dirty="0">
                        <a:latin typeface="Garamond" pitchFamily="18" charset="0"/>
                        <a:ea typeface="Times New Roman"/>
                        <a:cs typeface="Times New Roman"/>
                      </a:endParaRPr>
                    </a:p>
                  </a:txBody>
                  <a:tcPr marL="68580" marR="68580" marT="0" marB="0"/>
                </a:tc>
                <a:tc gridSpan="4">
                  <a:txBody>
                    <a:bodyPr/>
                    <a:lstStyle/>
                    <a:p>
                      <a:pPr algn="ctr">
                        <a:lnSpc>
                          <a:spcPct val="115000"/>
                        </a:lnSpc>
                        <a:spcAft>
                          <a:spcPts val="0"/>
                        </a:spcAft>
                      </a:pPr>
                      <a:r>
                        <a:rPr lang="en-IN" sz="2400" kern="1200" dirty="0" smtClean="0">
                          <a:latin typeface="Garamond" pitchFamily="18" charset="0"/>
                        </a:rPr>
                        <a:t>Location of Workplace</a:t>
                      </a:r>
                      <a:endParaRPr lang="en-IN" sz="2400" dirty="0">
                        <a:latin typeface="Garamond" pitchFamily="18" charset="0"/>
                        <a:ea typeface="Times New Roman"/>
                        <a:cs typeface="Times New Roman"/>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r>
              <a:tr h="659663">
                <a:tc vMerge="1">
                  <a:txBody>
                    <a:bodyPr/>
                    <a:lstStyle/>
                    <a:p>
                      <a:endParaRPr lang="en-IN"/>
                    </a:p>
                  </a:txBody>
                  <a:tcPr/>
                </a:tc>
                <a:tc>
                  <a:txBody>
                    <a:bodyPr/>
                    <a:lstStyle/>
                    <a:p>
                      <a:pPr algn="ctr">
                        <a:lnSpc>
                          <a:spcPct val="115000"/>
                        </a:lnSpc>
                        <a:spcAft>
                          <a:spcPts val="0"/>
                        </a:spcAft>
                      </a:pPr>
                      <a:r>
                        <a:rPr lang="en-IN" sz="2400" kern="1200" dirty="0">
                          <a:latin typeface="Garamond" pitchFamily="18" charset="0"/>
                        </a:rPr>
                        <a:t>Rural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Urban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Not Fixed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Total </a:t>
                      </a:r>
                      <a:endParaRPr lang="en-IN" sz="2400" dirty="0">
                        <a:latin typeface="Garamond" pitchFamily="18" charset="0"/>
                        <a:ea typeface="Times New Roman"/>
                        <a:cs typeface="Times New Roman"/>
                      </a:endParaRPr>
                    </a:p>
                  </a:txBody>
                  <a:tcPr marL="68580" marR="68580" marT="0" marB="0"/>
                </a:tc>
              </a:tr>
              <a:tr h="1122331">
                <a:tc>
                  <a:txBody>
                    <a:bodyPr/>
                    <a:lstStyle/>
                    <a:p>
                      <a:pPr algn="ctr">
                        <a:lnSpc>
                          <a:spcPct val="115000"/>
                        </a:lnSpc>
                        <a:spcAft>
                          <a:spcPts val="0"/>
                        </a:spcAft>
                      </a:pPr>
                      <a:r>
                        <a:rPr lang="en-IN" sz="2400" kern="1200" dirty="0">
                          <a:latin typeface="Garamond" pitchFamily="18" charset="0"/>
                        </a:rPr>
                        <a:t>Rural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85.5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87%)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8.05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smtClean="0">
                          <a:latin typeface="Garamond" pitchFamily="18" charset="0"/>
                        </a:rPr>
                        <a:t>(8%) </a:t>
                      </a:r>
                      <a:endParaRPr lang="en-IN" sz="2400" b="1"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5.03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5%)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98.6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100%) </a:t>
                      </a:r>
                      <a:endParaRPr lang="en-IN" sz="2400" dirty="0">
                        <a:latin typeface="Garamond" pitchFamily="18" charset="0"/>
                        <a:ea typeface="Times New Roman"/>
                        <a:cs typeface="Times New Roman"/>
                      </a:endParaRPr>
                    </a:p>
                  </a:txBody>
                  <a:tcPr marL="68580" marR="68580" marT="0" marB="0"/>
                </a:tc>
              </a:tr>
              <a:tr h="1122331">
                <a:tc>
                  <a:txBody>
                    <a:bodyPr/>
                    <a:lstStyle/>
                    <a:p>
                      <a:pPr algn="ctr">
                        <a:lnSpc>
                          <a:spcPct val="115000"/>
                        </a:lnSpc>
                        <a:spcAft>
                          <a:spcPts val="0"/>
                        </a:spcAft>
                      </a:pPr>
                      <a:r>
                        <a:rPr lang="en-IN" sz="2400" kern="1200" dirty="0">
                          <a:latin typeface="Garamond" pitchFamily="18" charset="0"/>
                        </a:rPr>
                        <a:t>Urban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4.37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smtClean="0">
                          <a:latin typeface="Garamond" pitchFamily="18" charset="0"/>
                        </a:rPr>
                        <a:t>(5%) </a:t>
                      </a:r>
                      <a:endParaRPr lang="en-IN" sz="2400" b="1"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76.9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87%)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7.18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8%)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88.5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smtClean="0">
                          <a:latin typeface="Garamond" pitchFamily="18" charset="0"/>
                        </a:rPr>
                        <a:t>(100%) </a:t>
                      </a:r>
                      <a:endParaRPr lang="en-IN" sz="2400" dirty="0">
                        <a:latin typeface="Garamond" pitchFamily="18" charset="0"/>
                        <a:ea typeface="Times New Roman"/>
                        <a:cs typeface="Times New Roman"/>
                      </a:endParaRPr>
                    </a:p>
                  </a:txBody>
                  <a:tcPr marL="68580" marR="68580" marT="0" marB="0"/>
                </a:tc>
              </a:tr>
              <a:tr h="1122331">
                <a:tc>
                  <a:txBody>
                    <a:bodyPr/>
                    <a:lstStyle/>
                    <a:p>
                      <a:pPr algn="ctr">
                        <a:lnSpc>
                          <a:spcPct val="115000"/>
                        </a:lnSpc>
                        <a:spcAft>
                          <a:spcPts val="0"/>
                        </a:spcAft>
                      </a:pPr>
                      <a:r>
                        <a:rPr lang="en-IN" sz="2400" kern="1200" dirty="0">
                          <a:latin typeface="Garamond" pitchFamily="18" charset="0"/>
                        </a:rPr>
                        <a:t>Total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89.9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48%)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85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a:latin typeface="Garamond" pitchFamily="18" charset="0"/>
                        </a:rPr>
                        <a:t>(</a:t>
                      </a:r>
                      <a:r>
                        <a:rPr lang="en-IN" sz="2400" kern="1200" dirty="0" smtClean="0">
                          <a:latin typeface="Garamond" pitchFamily="18" charset="0"/>
                        </a:rPr>
                        <a:t>45%)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12.2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smtClean="0">
                          <a:latin typeface="Garamond" pitchFamily="18" charset="0"/>
                        </a:rPr>
                        <a:t>(7%) </a:t>
                      </a:r>
                      <a:endParaRPr lang="en-IN" sz="2400" dirty="0">
                        <a:latin typeface="Garamond" pitchFamily="18" charset="0"/>
                        <a:ea typeface="Times New Roman"/>
                        <a:cs typeface="Times New Roman"/>
                      </a:endParaRPr>
                    </a:p>
                  </a:txBody>
                  <a:tcPr marL="68580" marR="68580" marT="0" marB="0"/>
                </a:tc>
                <a:tc>
                  <a:txBody>
                    <a:bodyPr/>
                    <a:lstStyle/>
                    <a:p>
                      <a:pPr algn="ctr">
                        <a:lnSpc>
                          <a:spcPct val="115000"/>
                        </a:lnSpc>
                        <a:spcAft>
                          <a:spcPts val="0"/>
                        </a:spcAft>
                      </a:pPr>
                      <a:r>
                        <a:rPr lang="en-IN" sz="2400" kern="1200" dirty="0">
                          <a:latin typeface="Garamond" pitchFamily="18" charset="0"/>
                        </a:rPr>
                        <a:t>187.1 </a:t>
                      </a:r>
                      <a:r>
                        <a:rPr lang="en-IN" sz="2400" kern="1200" dirty="0" smtClean="0">
                          <a:latin typeface="Garamond" pitchFamily="18" charset="0"/>
                        </a:rPr>
                        <a:t>mn </a:t>
                      </a:r>
                      <a:endParaRPr lang="en-IN" sz="2400" dirty="0">
                        <a:latin typeface="Garamond" pitchFamily="18" charset="0"/>
                      </a:endParaRPr>
                    </a:p>
                    <a:p>
                      <a:pPr algn="ctr">
                        <a:lnSpc>
                          <a:spcPct val="115000"/>
                        </a:lnSpc>
                        <a:spcAft>
                          <a:spcPts val="0"/>
                        </a:spcAft>
                      </a:pPr>
                      <a:r>
                        <a:rPr lang="en-IN" sz="2400" kern="1200" dirty="0" smtClean="0">
                          <a:latin typeface="Garamond" pitchFamily="18" charset="0"/>
                        </a:rPr>
                        <a:t>(100%) </a:t>
                      </a:r>
                      <a:endParaRPr lang="en-IN" sz="2400" dirty="0">
                        <a:latin typeface="Garamond" pitchFamily="18"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Typology of Households</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a:bodyPr>
          <a:lstStyle/>
          <a:p>
            <a:pPr algn="just"/>
            <a:r>
              <a:rPr lang="en-US" sz="2400" b="1" i="1" dirty="0" smtClean="0">
                <a:latin typeface="Garamond" pitchFamily="18" charset="0"/>
              </a:rPr>
              <a:t>Farm-oriented</a:t>
            </a:r>
            <a:r>
              <a:rPr lang="en-US" sz="2400" dirty="0" smtClean="0">
                <a:latin typeface="Garamond" pitchFamily="18" charset="0"/>
              </a:rPr>
              <a:t> (more than 75% of total income from farm production); </a:t>
            </a:r>
            <a:r>
              <a:rPr lang="en-US" sz="2400" b="1" i="1" dirty="0" smtClean="0">
                <a:latin typeface="Garamond" pitchFamily="18" charset="0"/>
              </a:rPr>
              <a:t>farm, market-oriented</a:t>
            </a:r>
            <a:r>
              <a:rPr lang="en-US" sz="2400" dirty="0" smtClean="0">
                <a:latin typeface="Garamond" pitchFamily="18" charset="0"/>
              </a:rPr>
              <a:t> (more than 50% of agricultural production sold on market); </a:t>
            </a:r>
            <a:r>
              <a:rPr lang="en-US" sz="2400" b="1" i="1" dirty="0" smtClean="0">
                <a:latin typeface="Garamond" pitchFamily="18" charset="0"/>
              </a:rPr>
              <a:t>farm, subsistence</a:t>
            </a:r>
            <a:r>
              <a:rPr lang="en-US" sz="2400" dirty="0" smtClean="0">
                <a:latin typeface="Garamond" pitchFamily="18" charset="0"/>
              </a:rPr>
              <a:t> (&lt;= 50% of agricultural production sold on market); </a:t>
            </a:r>
            <a:r>
              <a:rPr lang="en-US" sz="2400" b="1" i="1" dirty="0" smtClean="0">
                <a:latin typeface="Garamond" pitchFamily="18" charset="0"/>
              </a:rPr>
              <a:t>labor-oriented household</a:t>
            </a:r>
            <a:r>
              <a:rPr lang="en-US" sz="2400" dirty="0" smtClean="0">
                <a:latin typeface="Garamond" pitchFamily="18" charset="0"/>
              </a:rPr>
              <a:t> (more than 75% of total income from wage or nonfarm self employment); </a:t>
            </a:r>
            <a:r>
              <a:rPr lang="en-US" sz="2400" b="1" i="1" dirty="0" smtClean="0">
                <a:latin typeface="Garamond" pitchFamily="18" charset="0"/>
              </a:rPr>
              <a:t>migration/transfers-oriented household</a:t>
            </a:r>
            <a:r>
              <a:rPr lang="en-US" sz="2400" dirty="0" smtClean="0">
                <a:latin typeface="Garamond" pitchFamily="18" charset="0"/>
              </a:rPr>
              <a:t> (more than 75% of total income from transfers/other non-labor sources); and </a:t>
            </a:r>
            <a:r>
              <a:rPr lang="en-US" sz="2400" b="1" i="1" dirty="0" smtClean="0">
                <a:latin typeface="Garamond" pitchFamily="18" charset="0"/>
              </a:rPr>
              <a:t>diversified households</a:t>
            </a:r>
            <a:r>
              <a:rPr lang="en-US" sz="2400" dirty="0" smtClean="0">
                <a:latin typeface="Garamond"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
            </a:r>
            <a:br>
              <a:rPr lang="en-US" sz="3600" dirty="0" smtClean="0">
                <a:solidFill>
                  <a:srgbClr val="C00000"/>
                </a:solidFill>
                <a:effectLst>
                  <a:outerShdw blurRad="38100" dist="38100" dir="2700000" algn="tl">
                    <a:srgbClr val="000000">
                      <a:alpha val="43137"/>
                    </a:srgbClr>
                  </a:outerShdw>
                </a:effectLst>
                <a:latin typeface="Garamond" pitchFamily="18" charset="0"/>
              </a:rPr>
            </a:br>
            <a:r>
              <a:rPr lang="en-US" sz="3600" dirty="0" smtClean="0">
                <a:solidFill>
                  <a:srgbClr val="C00000"/>
                </a:solidFill>
                <a:effectLst>
                  <a:outerShdw blurRad="38100" dist="38100" dir="2700000" algn="tl">
                    <a:srgbClr val="000000">
                      <a:alpha val="43137"/>
                    </a:srgbClr>
                  </a:outerShdw>
                </a:effectLst>
                <a:latin typeface="Garamond" pitchFamily="18" charset="0"/>
              </a:rPr>
              <a:t>Exclusionary Urbanization Hinders R-U Migration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Garamond" pitchFamily="18" charset="0"/>
              </a:rPr>
              <a:t>India’s Vice President: “our urban spaces and governance mechanisms have become the theatres for political conflicts and economic struggles. ‘Exclusionary’ urbanization is benefitting certain social groups to the detriment of others, and directing resources to large metropolises depriving small and medium towns of funds needed for infrastructure and essential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2088722590"/>
              </p:ext>
            </p:extLst>
          </p:nvPr>
        </p:nvGraphicFramePr>
        <p:xfrm>
          <a:off x="457200" y="428604"/>
          <a:ext cx="8329642" cy="569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Fixing Service Delivery</a:t>
            </a:r>
            <a:endParaRPr lang="en-US" sz="3600" kern="1200" dirty="0">
              <a:solidFill>
                <a:srgbClr val="C00000"/>
              </a:solidFill>
              <a:effectLst>
                <a:outerShdw blurRad="38100" dist="38100" dir="2700000" algn="tl">
                  <a:srgbClr val="000000">
                    <a:alpha val="43137"/>
                  </a:srgbClr>
                </a:outerShdw>
              </a:effectLst>
              <a:latin typeface="Garamond" pitchFamily="18" charset="0"/>
              <a:ea typeface="+mj-ea"/>
              <a:cs typeface="+mj-cs"/>
            </a:endParaRPr>
          </a:p>
        </p:txBody>
      </p:sp>
      <p:sp>
        <p:nvSpPr>
          <p:cNvPr id="3" name="Content Placeholder 2"/>
          <p:cNvSpPr>
            <a:spLocks noGrp="1"/>
          </p:cNvSpPr>
          <p:nvPr>
            <p:ph idx="1"/>
          </p:nvPr>
        </p:nvSpPr>
        <p:spPr/>
        <p:txBody>
          <a:bodyPr>
            <a:normAutofit/>
          </a:bodyPr>
          <a:lstStyle/>
          <a:p>
            <a:pPr algn="just"/>
            <a:r>
              <a:rPr lang="en-US" sz="2400" i="1" dirty="0" smtClean="0">
                <a:latin typeface="Garamond" pitchFamily="18" charset="0"/>
                <a:ea typeface="+mj-ea"/>
                <a:cs typeface="+mj-cs"/>
              </a:rPr>
              <a:t>Decentralization</a:t>
            </a:r>
            <a:r>
              <a:rPr lang="en-US" sz="2400" dirty="0" smtClean="0">
                <a:latin typeface="Garamond" pitchFamily="18" charset="0"/>
                <a:ea typeface="+mj-ea"/>
                <a:cs typeface="+mj-cs"/>
              </a:rPr>
              <a:t> the buzz word (Indonesia Example)</a:t>
            </a:r>
          </a:p>
          <a:p>
            <a:pPr algn="just"/>
            <a:r>
              <a:rPr lang="en-US" sz="2400" b="1" u="sng" dirty="0" smtClean="0">
                <a:latin typeface="Garamond" pitchFamily="18" charset="0"/>
                <a:ea typeface="+mj-ea"/>
                <a:cs typeface="+mj-cs"/>
              </a:rPr>
              <a:t>Lack of Governance</a:t>
            </a:r>
            <a:r>
              <a:rPr lang="en-US" sz="2400" dirty="0" smtClean="0">
                <a:latin typeface="Garamond" pitchFamily="18" charset="0"/>
                <a:ea typeface="+mj-ea"/>
                <a:cs typeface="+mj-cs"/>
              </a:rPr>
              <a:t> = Monopoly Power + Discretion – (Accountability + Low Salaries) – Lack of Institutional Structure  (Markets and Non-Market Based Mechanisms)</a:t>
            </a:r>
          </a:p>
          <a:p>
            <a:pPr algn="just"/>
            <a:r>
              <a:rPr lang="en-US" sz="2400" dirty="0" smtClean="0">
                <a:latin typeface="Garamond" pitchFamily="18" charset="0"/>
                <a:ea typeface="+mj-ea"/>
                <a:cs typeface="+mj-cs"/>
              </a:rPr>
              <a:t>Clearly define outcomes</a:t>
            </a:r>
          </a:p>
          <a:p>
            <a:pPr algn="just"/>
            <a:r>
              <a:rPr lang="en-US" sz="2400" dirty="0" smtClean="0">
                <a:latin typeface="Garamond" pitchFamily="18" charset="0"/>
                <a:ea typeface="+mj-ea"/>
                <a:cs typeface="+mj-cs"/>
              </a:rPr>
              <a:t>Create sound regulatory, institutional and legal framework in order to promote accountability of </a:t>
            </a:r>
          </a:p>
          <a:p>
            <a:pPr lvl="1" algn="just"/>
            <a:r>
              <a:rPr lang="en-US" sz="2400" i="1" dirty="0" smtClean="0">
                <a:latin typeface="Garamond" pitchFamily="18" charset="0"/>
                <a:ea typeface="+mj-ea"/>
                <a:cs typeface="+mj-cs"/>
              </a:rPr>
              <a:t>Service provider to the user</a:t>
            </a:r>
          </a:p>
          <a:p>
            <a:pPr lvl="1" algn="just"/>
            <a:r>
              <a:rPr lang="en-US" sz="2400" i="1" dirty="0" smtClean="0">
                <a:latin typeface="Garamond" pitchFamily="18" charset="0"/>
                <a:ea typeface="+mj-ea"/>
                <a:cs typeface="+mj-cs"/>
              </a:rPr>
              <a:t>Policy maker to the user</a:t>
            </a:r>
          </a:p>
          <a:p>
            <a:pPr lvl="1" algn="just"/>
            <a:r>
              <a:rPr lang="en-US" sz="2400" i="1" dirty="0" smtClean="0">
                <a:latin typeface="Garamond" pitchFamily="18" charset="0"/>
                <a:ea typeface="+mj-ea"/>
                <a:cs typeface="+mj-cs"/>
              </a:rPr>
              <a:t>Service provider to the policy maker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3799254747"/>
              </p:ext>
            </p:extLst>
          </p:nvPr>
        </p:nvGraphicFramePr>
        <p:xfrm>
          <a:off x="457200" y="428604"/>
          <a:ext cx="8329642" cy="569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Flow of Investments and Climate Change</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a:bodyPr>
          <a:lstStyle/>
          <a:p>
            <a:pPr algn="just"/>
            <a:r>
              <a:rPr lang="en-US" sz="2600" dirty="0" smtClean="0">
                <a:latin typeface="Garamond" pitchFamily="18" charset="0"/>
              </a:rPr>
              <a:t>Investments are flowing to districts and cities (low elevation coastal zone) at risk of climate change induced events</a:t>
            </a:r>
          </a:p>
          <a:p>
            <a:pPr algn="just"/>
            <a:r>
              <a:rPr lang="en-US" sz="2600" dirty="0" smtClean="0">
                <a:latin typeface="Garamond" pitchFamily="18" charset="0"/>
              </a:rPr>
              <a:t>Till recently no mention in industrial policy on the need to steer fresh investments away from at risk locations</a:t>
            </a:r>
          </a:p>
          <a:p>
            <a:pPr algn="just"/>
            <a:r>
              <a:rPr lang="en-US" sz="2600" dirty="0" smtClean="0">
                <a:latin typeface="Garamond" pitchFamily="18" charset="0"/>
              </a:rPr>
              <a:t>But the issue is how does one enforce it since it make commercial sense to locate near the ports </a:t>
            </a:r>
          </a:p>
          <a:p>
            <a:pPr algn="just"/>
            <a:r>
              <a:rPr lang="en-US" sz="2600" dirty="0" smtClean="0">
                <a:latin typeface="Garamond" pitchFamily="18" charset="0"/>
              </a:rPr>
              <a:t>The cities identified as the growth centers for the IT industry are in low elevation coastal zones or dry land areas</a:t>
            </a:r>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rtlCol="0">
            <a:noAutofit/>
          </a:bodyPr>
          <a:lstStyle/>
          <a:p>
            <a:pPr fontAlgn="auto">
              <a:spcAft>
                <a:spcPts val="0"/>
              </a:spcAft>
              <a:defRPr/>
            </a:pPr>
            <a:r>
              <a:rPr lang="en-US" sz="3600" dirty="0" smtClean="0">
                <a:solidFill>
                  <a:srgbClr val="C00000"/>
                </a:solidFill>
                <a:effectLst>
                  <a:outerShdw blurRad="38100" dist="38100" dir="2700000" algn="tl">
                    <a:srgbClr val="000000">
                      <a:alpha val="43137"/>
                    </a:srgbClr>
                  </a:outerShdw>
                </a:effectLst>
                <a:latin typeface="Garamond" pitchFamily="18" charset="0"/>
              </a:rPr>
              <a:t>Urbanisation of Poverty (million): 1983-2004</a:t>
            </a:r>
          </a:p>
        </p:txBody>
      </p:sp>
      <p:graphicFrame>
        <p:nvGraphicFramePr>
          <p:cNvPr id="6" name="Chart 5"/>
          <p:cNvGraphicFramePr/>
          <p:nvPr/>
        </p:nvGraphicFramePr>
        <p:xfrm>
          <a:off x="281354" y="1066800"/>
          <a:ext cx="8663354" cy="5321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Globalization</a:t>
            </a:r>
            <a:endParaRPr lang="en-US" sz="3600" kern="1200" dirty="0">
              <a:solidFill>
                <a:srgbClr val="C00000"/>
              </a:solidFill>
              <a:effectLst>
                <a:outerShdw blurRad="38100" dist="38100" dir="2700000" algn="tl">
                  <a:srgbClr val="000000">
                    <a:alpha val="43137"/>
                  </a:srgbClr>
                </a:outerShdw>
              </a:effectLst>
              <a:latin typeface="Garamond" pitchFamily="18" charset="0"/>
              <a:ea typeface="+mj-ea"/>
              <a:cs typeface="+mj-cs"/>
            </a:endParaRPr>
          </a:p>
        </p:txBody>
      </p:sp>
      <p:sp>
        <p:nvSpPr>
          <p:cNvPr id="3" name="Content Placeholder 2"/>
          <p:cNvSpPr>
            <a:spLocks noGrp="1"/>
          </p:cNvSpPr>
          <p:nvPr>
            <p:ph idx="1"/>
          </p:nvPr>
        </p:nvSpPr>
        <p:spPr/>
        <p:txBody>
          <a:bodyPr>
            <a:normAutofit lnSpcReduction="10000"/>
          </a:bodyPr>
          <a:lstStyle/>
          <a:p>
            <a:pPr algn="just"/>
            <a:r>
              <a:rPr lang="en-US" sz="2400" dirty="0" smtClean="0">
                <a:latin typeface="Garamond" pitchFamily="18" charset="0"/>
                <a:ea typeface="+mj-ea"/>
                <a:cs typeface="+mj-cs"/>
              </a:rPr>
              <a:t>Is US economic growth over? (Robert J Gordon)</a:t>
            </a:r>
          </a:p>
          <a:p>
            <a:pPr lvl="1" algn="just"/>
            <a:r>
              <a:rPr lang="en-US" sz="2400" dirty="0" smtClean="0">
                <a:latin typeface="Garamond" pitchFamily="18" charset="0"/>
                <a:ea typeface="+mj-ea"/>
                <a:cs typeface="+mj-cs"/>
              </a:rPr>
              <a:t>IR#1 (steam, railroads) from 1750 to 1830</a:t>
            </a:r>
          </a:p>
          <a:p>
            <a:pPr lvl="1" algn="just"/>
            <a:r>
              <a:rPr lang="en-US" sz="2400" dirty="0" smtClean="0">
                <a:latin typeface="Garamond" pitchFamily="18" charset="0"/>
                <a:ea typeface="+mj-ea"/>
                <a:cs typeface="+mj-cs"/>
              </a:rPr>
              <a:t>IR#2 (electricity, internal combustion engine, running water, toilets, communications, entertainment, chemicals, petroleum) from 1870 to 1900</a:t>
            </a:r>
          </a:p>
          <a:p>
            <a:pPr lvl="1" algn="just"/>
            <a:r>
              <a:rPr lang="en-US" sz="2400" dirty="0" smtClean="0">
                <a:latin typeface="Garamond" pitchFamily="18" charset="0"/>
                <a:ea typeface="+mj-ea"/>
                <a:cs typeface="+mj-cs"/>
              </a:rPr>
              <a:t>IR#3 (computers, the web, mobile phones) from 1960 to present</a:t>
            </a:r>
          </a:p>
          <a:p>
            <a:pPr algn="just"/>
            <a:r>
              <a:rPr lang="en-US" sz="2400" dirty="0" smtClean="0">
                <a:latin typeface="Garamond" pitchFamily="18" charset="0"/>
              </a:rPr>
              <a:t>What if conjecture is true? </a:t>
            </a:r>
          </a:p>
          <a:p>
            <a:pPr algn="just"/>
            <a:r>
              <a:rPr lang="en-US" sz="2400" dirty="0" smtClean="0">
                <a:latin typeface="Garamond" pitchFamily="18" charset="0"/>
              </a:rPr>
              <a:t>Global trade in services  has helped the skilled, educated, middle class in India (unlike in the USA)</a:t>
            </a:r>
          </a:p>
          <a:p>
            <a:pPr algn="just"/>
            <a:r>
              <a:rPr lang="en-US" sz="2400" dirty="0" smtClean="0">
                <a:latin typeface="Garamond" pitchFamily="18" charset="0"/>
              </a:rPr>
              <a:t>Cross country teams (Manager – Worker combinations)</a:t>
            </a:r>
            <a:endParaRPr lang="en-US" sz="2400" dirty="0" smtClean="0">
              <a:latin typeface="Garamond" pitchFamily="18"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67758" y="533400"/>
            <a:ext cx="7814242" cy="5650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40858" y="457200"/>
            <a:ext cx="7761488"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Globalization</a:t>
            </a:r>
            <a:endParaRPr lang="en-US" sz="3600" kern="1200" dirty="0">
              <a:solidFill>
                <a:srgbClr val="C00000"/>
              </a:solidFill>
              <a:effectLst>
                <a:outerShdw blurRad="38100" dist="38100" dir="2700000" algn="tl">
                  <a:srgbClr val="000000">
                    <a:alpha val="43137"/>
                  </a:srgbClr>
                </a:outerShdw>
              </a:effectLst>
              <a:latin typeface="Garamond" pitchFamily="18" charset="0"/>
              <a:ea typeface="+mj-ea"/>
              <a:cs typeface="+mj-cs"/>
            </a:endParaRPr>
          </a:p>
        </p:txBody>
      </p:sp>
      <p:sp>
        <p:nvSpPr>
          <p:cNvPr id="3" name="Content Placeholder 2"/>
          <p:cNvSpPr>
            <a:spLocks noGrp="1"/>
          </p:cNvSpPr>
          <p:nvPr>
            <p:ph idx="1"/>
          </p:nvPr>
        </p:nvSpPr>
        <p:spPr/>
        <p:txBody>
          <a:bodyPr>
            <a:normAutofit/>
          </a:bodyPr>
          <a:lstStyle/>
          <a:p>
            <a:pPr algn="just"/>
            <a:r>
              <a:rPr lang="en-US" sz="2400" dirty="0" smtClean="0">
                <a:latin typeface="Garamond" pitchFamily="18" charset="0"/>
              </a:rPr>
              <a:t>What if Gordon’s conjecture is true? </a:t>
            </a:r>
          </a:p>
          <a:p>
            <a:pPr algn="just"/>
            <a:r>
              <a:rPr lang="en-US" sz="2400" dirty="0" smtClean="0">
                <a:latin typeface="Garamond" pitchFamily="18" charset="0"/>
              </a:rPr>
              <a:t>Global trade in services  has helped the skilled, educated, middle class in India (unlike in the USA)</a:t>
            </a:r>
          </a:p>
          <a:p>
            <a:pPr algn="just"/>
            <a:r>
              <a:rPr lang="en-US" sz="2400" dirty="0" smtClean="0">
                <a:latin typeface="Garamond" pitchFamily="18" charset="0"/>
              </a:rPr>
              <a:t>Cross country teams (Manager – Worker combinations)</a:t>
            </a:r>
            <a:endParaRPr lang="en-US" sz="2400" dirty="0" smtClean="0">
              <a:latin typeface="Garamond" pitchFamily="18"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latin typeface="Garamond" pitchFamily="18" charset="0"/>
              </a:rPr>
              <a:t>Service Sector: Rev or Sputter</a:t>
            </a:r>
            <a:endParaRPr lang="en-US" dirty="0"/>
          </a:p>
        </p:txBody>
      </p:sp>
      <p:sp>
        <p:nvSpPr>
          <p:cNvPr id="3" name="Text Placeholder 2"/>
          <p:cNvSpPr>
            <a:spLocks noGrp="1"/>
          </p:cNvSpPr>
          <p:nvPr>
            <p:ph type="body" idx="1"/>
          </p:nvPr>
        </p:nvSpPr>
        <p:spPr/>
        <p:txBody>
          <a:bodyPr/>
          <a:lstStyle/>
          <a:p>
            <a:pPr algn="ctr"/>
            <a:r>
              <a:rPr lang="en-US" dirty="0" smtClean="0">
                <a:latin typeface="Garamond" pitchFamily="18" charset="0"/>
              </a:rPr>
              <a:t>Sources of Growth 1980-2009</a:t>
            </a:r>
            <a:endParaRPr lang="en-US" dirty="0">
              <a:latin typeface="Garamond" pitchFamily="18" charset="0"/>
            </a:endParaRPr>
          </a:p>
        </p:txBody>
      </p:sp>
      <p:sp>
        <p:nvSpPr>
          <p:cNvPr id="5" name="Text Placeholder 4"/>
          <p:cNvSpPr>
            <a:spLocks noGrp="1"/>
          </p:cNvSpPr>
          <p:nvPr>
            <p:ph type="body" sz="quarter" idx="3"/>
          </p:nvPr>
        </p:nvSpPr>
        <p:spPr/>
        <p:txBody>
          <a:bodyPr/>
          <a:lstStyle/>
          <a:p>
            <a:pPr algn="ctr"/>
            <a:r>
              <a:rPr lang="en-US" dirty="0" smtClean="0">
                <a:latin typeface="Garamond" pitchFamily="18" charset="0"/>
              </a:rPr>
              <a:t>Job Creation (1991-2006)</a:t>
            </a:r>
            <a:endParaRPr lang="en-US" dirty="0">
              <a:latin typeface="Garamond"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718442" y="2357430"/>
            <a:ext cx="3639244" cy="3017051"/>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4645025" y="2296935"/>
            <a:ext cx="4041775" cy="2846577"/>
          </a:xfrm>
          <a:prstGeom prst="rect">
            <a:avLst/>
          </a:prstGeom>
          <a:noFill/>
          <a:ln w="9525">
            <a:noFill/>
            <a:miter lim="800000"/>
            <a:headEnd/>
            <a:tailEnd/>
          </a:ln>
          <a:effectLst/>
        </p:spPr>
      </p:pic>
      <p:sp>
        <p:nvSpPr>
          <p:cNvPr id="9" name="TextBox 8"/>
          <p:cNvSpPr txBox="1"/>
          <p:nvPr/>
        </p:nvSpPr>
        <p:spPr>
          <a:xfrm>
            <a:off x="857224" y="5443381"/>
            <a:ext cx="7715304"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Garamond" pitchFamily="18" charset="0"/>
              </a:rPr>
              <a:t>The potential for explosive growth was usually only seen in the manufacturing sector: this is no longer the case. (Ejaz Ghani et. al. (2012) Service with a Smile)</a:t>
            </a:r>
            <a:endParaRPr lang="en-US" sz="2400" dirty="0">
              <a:effectLst>
                <a:outerShdw blurRad="38100" dist="38100" dir="2700000" algn="tl">
                  <a:srgbClr val="000000">
                    <a:alpha val="43137"/>
                  </a:srgbClr>
                </a:outerShdw>
              </a:effectLst>
              <a:latin typeface="Garamond"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5" y="500042"/>
          <a:ext cx="8258205" cy="6053159"/>
        </p:xfrm>
        <a:graphic>
          <a:graphicData uri="http://schemas.openxmlformats.org/drawingml/2006/table">
            <a:tbl>
              <a:tblPr firstRow="1" bandRow="1">
                <a:tableStyleId>{5C22544A-7EE6-4342-B048-85BDC9FD1C3A}</a:tableStyleId>
              </a:tblPr>
              <a:tblGrid>
                <a:gridCol w="2752735"/>
                <a:gridCol w="2752735"/>
                <a:gridCol w="2752735"/>
              </a:tblGrid>
              <a:tr h="1072274">
                <a:tc gridSpan="3">
                  <a:txBody>
                    <a:bodyPr/>
                    <a:lstStyle/>
                    <a:p>
                      <a:pPr algn="ctr"/>
                      <a:r>
                        <a:rPr lang="en-US" sz="2400"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Percentage share of labor intensive manufacturing in world market shares (2008)</a:t>
                      </a:r>
                      <a:endParaRPr lang="en-US" sz="2400" kern="1200" dirty="0">
                        <a:solidFill>
                          <a:srgbClr val="C00000"/>
                        </a:solidFill>
                        <a:effectLst>
                          <a:outerShdw blurRad="38100" dist="38100" dir="2700000" algn="tl">
                            <a:srgbClr val="000000">
                              <a:alpha val="43137"/>
                            </a:srgbClr>
                          </a:outerShdw>
                        </a:effectLst>
                        <a:latin typeface="Garamond" pitchFamily="18" charset="0"/>
                        <a:ea typeface="+mj-ea"/>
                        <a:cs typeface="+mj-cs"/>
                      </a:endParaRPr>
                    </a:p>
                  </a:txBody>
                  <a:tcPr>
                    <a:solidFill>
                      <a:schemeClr val="bg1"/>
                    </a:solidFill>
                  </a:tcPr>
                </a:tc>
                <a:tc hMerge="1">
                  <a:txBody>
                    <a:bodyPr/>
                    <a:lstStyle/>
                    <a:p>
                      <a:endParaRPr lang="en-US" dirty="0"/>
                    </a:p>
                  </a:txBody>
                  <a:tcPr/>
                </a:tc>
                <a:tc hMerge="1">
                  <a:txBody>
                    <a:bodyPr/>
                    <a:lstStyle/>
                    <a:p>
                      <a:endParaRPr lang="en-US" dirty="0"/>
                    </a:p>
                  </a:txBody>
                  <a:tcPr/>
                </a:tc>
              </a:tr>
              <a:tr h="588021">
                <a:tc>
                  <a:txBody>
                    <a:bodyPr/>
                    <a:lstStyle/>
                    <a:p>
                      <a:pPr algn="ctr"/>
                      <a:endParaRPr lang="en-US" sz="2800" dirty="0">
                        <a:solidFill>
                          <a:schemeClr val="tx1"/>
                        </a:solidFill>
                      </a:endParaRPr>
                    </a:p>
                  </a:txBody>
                  <a:tcPr/>
                </a:tc>
                <a:tc>
                  <a:txBody>
                    <a:bodyPr/>
                    <a:lstStyle/>
                    <a:p>
                      <a:pPr algn="ctr"/>
                      <a:r>
                        <a:rPr lang="en-US" sz="2800" dirty="0" smtClean="0">
                          <a:solidFill>
                            <a:schemeClr val="tx1"/>
                          </a:solidFill>
                        </a:rPr>
                        <a:t>India</a:t>
                      </a:r>
                      <a:endParaRPr lang="en-US" sz="2800" dirty="0">
                        <a:solidFill>
                          <a:schemeClr val="tx1"/>
                        </a:solidFill>
                      </a:endParaRPr>
                    </a:p>
                  </a:txBody>
                  <a:tcPr/>
                </a:tc>
                <a:tc>
                  <a:txBody>
                    <a:bodyPr/>
                    <a:lstStyle/>
                    <a:p>
                      <a:pPr algn="ctr"/>
                      <a:r>
                        <a:rPr lang="en-US" sz="2800" dirty="0" smtClean="0">
                          <a:solidFill>
                            <a:schemeClr val="tx1"/>
                          </a:solidFill>
                        </a:rPr>
                        <a:t>China</a:t>
                      </a:r>
                      <a:endParaRPr lang="en-US" sz="2800" dirty="0">
                        <a:solidFill>
                          <a:schemeClr val="tx1"/>
                        </a:solidFill>
                      </a:endParaRPr>
                    </a:p>
                  </a:txBody>
                  <a:tcPr/>
                </a:tc>
              </a:tr>
              <a:tr h="1072274">
                <a:tc>
                  <a:txBody>
                    <a:bodyPr/>
                    <a:lstStyle/>
                    <a:p>
                      <a:pPr algn="ctr"/>
                      <a:r>
                        <a:rPr lang="en-US" sz="2800" dirty="0" smtClean="0">
                          <a:solidFill>
                            <a:schemeClr val="tx1"/>
                          </a:solidFill>
                        </a:rPr>
                        <a:t>Resource based products </a:t>
                      </a:r>
                      <a:endParaRPr lang="en-US" sz="2800" dirty="0">
                        <a:solidFill>
                          <a:schemeClr val="tx1"/>
                        </a:solidFill>
                      </a:endParaRPr>
                    </a:p>
                  </a:txBody>
                  <a:tcPr/>
                </a:tc>
                <a:tc>
                  <a:txBody>
                    <a:bodyPr/>
                    <a:lstStyle/>
                    <a:p>
                      <a:pPr algn="ctr"/>
                      <a:r>
                        <a:rPr lang="en-US" sz="2800" dirty="0" smtClean="0">
                          <a:solidFill>
                            <a:schemeClr val="tx1"/>
                          </a:solidFill>
                        </a:rPr>
                        <a:t>2.6</a:t>
                      </a:r>
                      <a:endParaRPr lang="en-US" sz="2800" dirty="0">
                        <a:solidFill>
                          <a:schemeClr val="tx1"/>
                        </a:solidFill>
                      </a:endParaRPr>
                    </a:p>
                  </a:txBody>
                  <a:tcPr/>
                </a:tc>
                <a:tc>
                  <a:txBody>
                    <a:bodyPr/>
                    <a:lstStyle/>
                    <a:p>
                      <a:pPr algn="ctr"/>
                      <a:r>
                        <a:rPr lang="en-US" sz="2800" dirty="0" smtClean="0">
                          <a:solidFill>
                            <a:schemeClr val="tx1"/>
                          </a:solidFill>
                        </a:rPr>
                        <a:t>12.7</a:t>
                      </a:r>
                      <a:endParaRPr lang="en-US" sz="2800" dirty="0">
                        <a:solidFill>
                          <a:schemeClr val="tx1"/>
                        </a:solidFill>
                      </a:endParaRPr>
                    </a:p>
                  </a:txBody>
                  <a:tcPr/>
                </a:tc>
              </a:tr>
              <a:tr h="588021">
                <a:tc>
                  <a:txBody>
                    <a:bodyPr/>
                    <a:lstStyle/>
                    <a:p>
                      <a:pPr algn="ctr"/>
                      <a:r>
                        <a:rPr lang="en-US" sz="2800" dirty="0" smtClean="0">
                          <a:solidFill>
                            <a:schemeClr val="tx1"/>
                          </a:solidFill>
                        </a:rPr>
                        <a:t>Textiles</a:t>
                      </a:r>
                      <a:endParaRPr lang="en-US" sz="2800" dirty="0">
                        <a:solidFill>
                          <a:schemeClr val="tx1"/>
                        </a:solidFill>
                      </a:endParaRPr>
                    </a:p>
                  </a:txBody>
                  <a:tcPr/>
                </a:tc>
                <a:tc>
                  <a:txBody>
                    <a:bodyPr/>
                    <a:lstStyle/>
                    <a:p>
                      <a:pPr algn="ctr"/>
                      <a:r>
                        <a:rPr lang="en-US" sz="2800" dirty="0" smtClean="0">
                          <a:solidFill>
                            <a:schemeClr val="tx1"/>
                          </a:solidFill>
                        </a:rPr>
                        <a:t>4.7</a:t>
                      </a:r>
                      <a:endParaRPr lang="en-US" sz="2800" dirty="0">
                        <a:solidFill>
                          <a:schemeClr val="tx1"/>
                        </a:solidFill>
                      </a:endParaRPr>
                    </a:p>
                  </a:txBody>
                  <a:tcPr/>
                </a:tc>
                <a:tc>
                  <a:txBody>
                    <a:bodyPr/>
                    <a:lstStyle/>
                    <a:p>
                      <a:pPr algn="ctr"/>
                      <a:r>
                        <a:rPr lang="en-US" sz="2800" dirty="0" smtClean="0">
                          <a:solidFill>
                            <a:schemeClr val="tx1"/>
                          </a:solidFill>
                        </a:rPr>
                        <a:t>24.0</a:t>
                      </a:r>
                      <a:endParaRPr lang="en-US" sz="2800" dirty="0">
                        <a:solidFill>
                          <a:schemeClr val="tx1"/>
                        </a:solidFill>
                      </a:endParaRPr>
                    </a:p>
                  </a:txBody>
                  <a:tcPr/>
                </a:tc>
              </a:tr>
              <a:tr h="1072274">
                <a:tc>
                  <a:txBody>
                    <a:bodyPr/>
                    <a:lstStyle/>
                    <a:p>
                      <a:pPr algn="ctr"/>
                      <a:r>
                        <a:rPr lang="en-US" sz="2800" dirty="0" smtClean="0">
                          <a:solidFill>
                            <a:schemeClr val="tx1"/>
                          </a:solidFill>
                        </a:rPr>
                        <a:t>Misc.</a:t>
                      </a:r>
                    </a:p>
                    <a:p>
                      <a:pPr algn="ctr"/>
                      <a:r>
                        <a:rPr lang="en-US" sz="2800" dirty="0" smtClean="0">
                          <a:solidFill>
                            <a:schemeClr val="tx1"/>
                          </a:solidFill>
                        </a:rPr>
                        <a:t>Manufacturing</a:t>
                      </a:r>
                      <a:endParaRPr lang="en-US" sz="2800" dirty="0">
                        <a:solidFill>
                          <a:schemeClr val="tx1"/>
                        </a:solidFill>
                      </a:endParaRPr>
                    </a:p>
                  </a:txBody>
                  <a:tcPr/>
                </a:tc>
                <a:tc>
                  <a:txBody>
                    <a:bodyPr/>
                    <a:lstStyle/>
                    <a:p>
                      <a:pPr algn="ctr"/>
                      <a:r>
                        <a:rPr lang="en-US" sz="2800" dirty="0" smtClean="0">
                          <a:solidFill>
                            <a:schemeClr val="tx1"/>
                          </a:solidFill>
                        </a:rPr>
                        <a:t>1.5</a:t>
                      </a:r>
                      <a:endParaRPr lang="en-US" sz="2800" dirty="0">
                        <a:solidFill>
                          <a:schemeClr val="tx1"/>
                        </a:solidFill>
                      </a:endParaRPr>
                    </a:p>
                  </a:txBody>
                  <a:tcPr/>
                </a:tc>
                <a:tc>
                  <a:txBody>
                    <a:bodyPr/>
                    <a:lstStyle/>
                    <a:p>
                      <a:pPr algn="ctr"/>
                      <a:r>
                        <a:rPr lang="en-US" sz="2800" dirty="0" smtClean="0">
                          <a:solidFill>
                            <a:schemeClr val="tx1"/>
                          </a:solidFill>
                        </a:rPr>
                        <a:t>30.0</a:t>
                      </a:r>
                      <a:endParaRPr lang="en-US" sz="2800" dirty="0">
                        <a:solidFill>
                          <a:schemeClr val="tx1"/>
                        </a:solidFill>
                      </a:endParaRPr>
                    </a:p>
                  </a:txBody>
                  <a:tcPr/>
                </a:tc>
              </a:tr>
              <a:tr h="1072274">
                <a:tc>
                  <a:txBody>
                    <a:bodyPr/>
                    <a:lstStyle/>
                    <a:p>
                      <a:pPr algn="ctr"/>
                      <a:r>
                        <a:rPr lang="en-US" sz="2800" dirty="0" smtClean="0">
                          <a:solidFill>
                            <a:schemeClr val="tx1"/>
                          </a:solidFill>
                        </a:rPr>
                        <a:t>Clothing &amp; footwear</a:t>
                      </a:r>
                      <a:endParaRPr lang="en-US" sz="2800" dirty="0">
                        <a:solidFill>
                          <a:schemeClr val="tx1"/>
                        </a:solidFill>
                      </a:endParaRPr>
                    </a:p>
                  </a:txBody>
                  <a:tcPr/>
                </a:tc>
                <a:tc>
                  <a:txBody>
                    <a:bodyPr/>
                    <a:lstStyle/>
                    <a:p>
                      <a:pPr algn="ctr"/>
                      <a:r>
                        <a:rPr lang="en-US" sz="2800" dirty="0" smtClean="0">
                          <a:solidFill>
                            <a:schemeClr val="tx1"/>
                          </a:solidFill>
                        </a:rPr>
                        <a:t>3.3</a:t>
                      </a:r>
                      <a:endParaRPr lang="en-US" sz="2800" dirty="0">
                        <a:solidFill>
                          <a:schemeClr val="tx1"/>
                        </a:solidFill>
                      </a:endParaRPr>
                    </a:p>
                  </a:txBody>
                  <a:tcPr/>
                </a:tc>
                <a:tc>
                  <a:txBody>
                    <a:bodyPr/>
                    <a:lstStyle/>
                    <a:p>
                      <a:pPr algn="ctr"/>
                      <a:r>
                        <a:rPr lang="en-US" sz="2800" dirty="0" smtClean="0">
                          <a:solidFill>
                            <a:schemeClr val="tx1"/>
                          </a:solidFill>
                        </a:rPr>
                        <a:t>40.6</a:t>
                      </a:r>
                      <a:endParaRPr lang="en-US" sz="2800" dirty="0">
                        <a:solidFill>
                          <a:schemeClr val="tx1"/>
                        </a:solidFill>
                      </a:endParaRPr>
                    </a:p>
                  </a:txBody>
                  <a:tcPr/>
                </a:tc>
              </a:tr>
              <a:tr h="588021">
                <a:tc>
                  <a:txBody>
                    <a:bodyPr/>
                    <a:lstStyle/>
                    <a:p>
                      <a:pPr algn="ctr"/>
                      <a:r>
                        <a:rPr lang="en-US" sz="2800" dirty="0" smtClean="0">
                          <a:solidFill>
                            <a:schemeClr val="tx1"/>
                          </a:solidFill>
                        </a:rPr>
                        <a:t>Total</a:t>
                      </a:r>
                      <a:endParaRPr lang="en-US" sz="2800" dirty="0">
                        <a:solidFill>
                          <a:schemeClr val="tx1"/>
                        </a:solidFill>
                      </a:endParaRPr>
                    </a:p>
                  </a:txBody>
                  <a:tcPr/>
                </a:tc>
                <a:tc>
                  <a:txBody>
                    <a:bodyPr/>
                    <a:lstStyle/>
                    <a:p>
                      <a:pPr algn="ctr"/>
                      <a:r>
                        <a:rPr lang="en-US" sz="2800" dirty="0" smtClean="0">
                          <a:solidFill>
                            <a:schemeClr val="tx1"/>
                          </a:solidFill>
                        </a:rPr>
                        <a:t>2.1</a:t>
                      </a:r>
                      <a:endParaRPr lang="en-US" sz="2800" dirty="0">
                        <a:solidFill>
                          <a:schemeClr val="tx1"/>
                        </a:solidFill>
                      </a:endParaRPr>
                    </a:p>
                  </a:txBody>
                  <a:tcPr/>
                </a:tc>
                <a:tc>
                  <a:txBody>
                    <a:bodyPr/>
                    <a:lstStyle/>
                    <a:p>
                      <a:pPr algn="ctr"/>
                      <a:r>
                        <a:rPr lang="en-US" sz="2800" dirty="0" smtClean="0">
                          <a:solidFill>
                            <a:schemeClr val="tx1"/>
                          </a:solidFill>
                        </a:rPr>
                        <a:t>20.4</a:t>
                      </a:r>
                      <a:endParaRPr lang="en-US" sz="28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
          <a:ext cx="8229600" cy="6259450"/>
        </p:xfrm>
        <a:graphic>
          <a:graphicData uri="http://schemas.openxmlformats.org/drawingml/2006/table">
            <a:tbl>
              <a:tblPr firstRow="1" bandRow="1">
                <a:tableStyleId>{5C22544A-7EE6-4342-B048-85BDC9FD1C3A}</a:tableStyleId>
              </a:tblPr>
              <a:tblGrid>
                <a:gridCol w="1757346"/>
                <a:gridCol w="1534494"/>
                <a:gridCol w="1645920"/>
                <a:gridCol w="1645920"/>
                <a:gridCol w="1645920"/>
              </a:tblGrid>
              <a:tr h="410932">
                <a:tc gridSpan="5">
                  <a:txBody>
                    <a:bodyPr/>
                    <a:lstStyle/>
                    <a:p>
                      <a:pPr marL="0" algn="ctr" defTabSz="914400" rtl="0" eaLnBrk="1" latinLnBrk="0" hangingPunct="1"/>
                      <a:r>
                        <a:rPr lang="en-US" sz="2400" b="1"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Sector Share in Employment: All India (%)</a:t>
                      </a:r>
                      <a:endParaRPr lang="en-US" sz="2400" b="1" kern="1200" dirty="0">
                        <a:solidFill>
                          <a:srgbClr val="C00000"/>
                        </a:solidFill>
                        <a:effectLst>
                          <a:outerShdw blurRad="38100" dist="38100" dir="2700000" algn="tl">
                            <a:srgbClr val="000000">
                              <a:alpha val="43137"/>
                            </a:srgbClr>
                          </a:outerShdw>
                        </a:effectLst>
                        <a:latin typeface="Garamond" pitchFamily="18" charset="0"/>
                        <a:ea typeface="+mj-ea"/>
                        <a:cs typeface="+mj-cs"/>
                      </a:endParaRPr>
                    </a:p>
                  </a:txBody>
                  <a:tcPr marT="45726" marB="45726">
                    <a:solidFill>
                      <a:schemeClr val="bg1"/>
                    </a:solidFill>
                  </a:tcPr>
                </a:tc>
                <a:tc hMerge="1">
                  <a:txBody>
                    <a:bodyPr/>
                    <a:lstStyle/>
                    <a:p>
                      <a:endParaRPr lang="en-US" sz="2000" dirty="0"/>
                    </a:p>
                  </a:txBody>
                  <a:tcPr marT="45726" marB="45726"/>
                </a:tc>
                <a:tc hMerge="1">
                  <a:txBody>
                    <a:bodyPr/>
                    <a:lstStyle/>
                    <a:p>
                      <a:endParaRPr lang="en-US" sz="1800" dirty="0"/>
                    </a:p>
                  </a:txBody>
                  <a:tcPr marT="45726" marB="45726"/>
                </a:tc>
                <a:tc hMerge="1">
                  <a:txBody>
                    <a:bodyPr/>
                    <a:lstStyle/>
                    <a:p>
                      <a:endParaRPr lang="en-US" sz="2000" dirty="0"/>
                    </a:p>
                  </a:txBody>
                  <a:tcPr marT="45726" marB="45726"/>
                </a:tc>
                <a:tc hMerge="1">
                  <a:txBody>
                    <a:bodyPr/>
                    <a:lstStyle/>
                    <a:p>
                      <a:endParaRPr lang="en-US" sz="2000" dirty="0"/>
                    </a:p>
                  </a:txBody>
                  <a:tcPr marT="45726" marB="45726"/>
                </a:tc>
              </a:tr>
              <a:tr h="410932">
                <a:tc>
                  <a:txBody>
                    <a:bodyPr/>
                    <a:lstStyle/>
                    <a:p>
                      <a:r>
                        <a:rPr lang="en-US" sz="2000" dirty="0" smtClean="0"/>
                        <a:t>Sectors</a:t>
                      </a:r>
                      <a:endParaRPr lang="en-US" sz="2000" dirty="0"/>
                    </a:p>
                  </a:txBody>
                  <a:tcPr marT="45726" marB="45726"/>
                </a:tc>
                <a:tc>
                  <a:txBody>
                    <a:bodyPr/>
                    <a:lstStyle/>
                    <a:p>
                      <a:r>
                        <a:rPr lang="en-US" sz="2000" dirty="0" smtClean="0"/>
                        <a:t>1993-94</a:t>
                      </a:r>
                      <a:endParaRPr lang="en-US" sz="2000" dirty="0"/>
                    </a:p>
                  </a:txBody>
                  <a:tcPr marT="45726" marB="45726"/>
                </a:tc>
                <a:tc>
                  <a:txBody>
                    <a:bodyPr/>
                    <a:lstStyle/>
                    <a:p>
                      <a:r>
                        <a:rPr lang="en-US" sz="1800" dirty="0" smtClean="0"/>
                        <a:t>1999-00</a:t>
                      </a:r>
                      <a:endParaRPr lang="en-US" sz="1800" dirty="0"/>
                    </a:p>
                  </a:txBody>
                  <a:tcPr marT="45726" marB="45726"/>
                </a:tc>
                <a:tc>
                  <a:txBody>
                    <a:bodyPr/>
                    <a:lstStyle/>
                    <a:p>
                      <a:r>
                        <a:rPr lang="en-US" sz="2000" dirty="0" smtClean="0"/>
                        <a:t>2004-05</a:t>
                      </a:r>
                      <a:endParaRPr lang="en-US" sz="2000" dirty="0"/>
                    </a:p>
                  </a:txBody>
                  <a:tcPr marT="45726" marB="45726"/>
                </a:tc>
                <a:tc>
                  <a:txBody>
                    <a:bodyPr/>
                    <a:lstStyle/>
                    <a:p>
                      <a:r>
                        <a:rPr lang="en-US" sz="2000" dirty="0" smtClean="0"/>
                        <a:t>2009-10</a:t>
                      </a:r>
                      <a:endParaRPr lang="en-US" sz="2000" dirty="0"/>
                    </a:p>
                  </a:txBody>
                  <a:tcPr marT="45726" marB="45726"/>
                </a:tc>
              </a:tr>
              <a:tr h="410932">
                <a:tc>
                  <a:txBody>
                    <a:bodyPr/>
                    <a:lstStyle/>
                    <a:p>
                      <a:r>
                        <a:rPr lang="en-US" sz="2000" b="1" dirty="0" smtClean="0"/>
                        <a:t>Agriculture</a:t>
                      </a:r>
                      <a:endParaRPr lang="en-US" sz="2000" b="1" dirty="0"/>
                    </a:p>
                  </a:txBody>
                  <a:tcPr marT="45726" marB="45726"/>
                </a:tc>
                <a:tc>
                  <a:txBody>
                    <a:bodyPr/>
                    <a:lstStyle/>
                    <a:p>
                      <a:r>
                        <a:rPr lang="en-US" sz="2000" b="1" dirty="0" smtClean="0"/>
                        <a:t>64.0</a:t>
                      </a:r>
                      <a:endParaRPr lang="en-US" sz="2000" b="1" dirty="0"/>
                    </a:p>
                  </a:txBody>
                  <a:tcPr marT="45726" marB="45726"/>
                </a:tc>
                <a:tc>
                  <a:txBody>
                    <a:bodyPr/>
                    <a:lstStyle/>
                    <a:p>
                      <a:r>
                        <a:rPr lang="en-US" sz="2000" b="1" dirty="0" smtClean="0"/>
                        <a:t>60.3</a:t>
                      </a:r>
                      <a:endParaRPr lang="en-US" sz="2000" b="1" dirty="0"/>
                    </a:p>
                  </a:txBody>
                  <a:tcPr marT="45726" marB="45726"/>
                </a:tc>
                <a:tc>
                  <a:txBody>
                    <a:bodyPr/>
                    <a:lstStyle/>
                    <a:p>
                      <a:r>
                        <a:rPr lang="en-US" sz="2000" b="1" dirty="0" smtClean="0"/>
                        <a:t>56.3</a:t>
                      </a:r>
                      <a:endParaRPr lang="en-US" sz="2000" b="1" dirty="0"/>
                    </a:p>
                  </a:txBody>
                  <a:tcPr marT="45726" marB="45726"/>
                </a:tc>
                <a:tc>
                  <a:txBody>
                    <a:bodyPr/>
                    <a:lstStyle/>
                    <a:p>
                      <a:r>
                        <a:rPr lang="en-US" sz="2000" b="1" dirty="0" smtClean="0"/>
                        <a:t>51.3</a:t>
                      </a:r>
                      <a:endParaRPr lang="en-US" sz="2000" b="1" dirty="0"/>
                    </a:p>
                  </a:txBody>
                  <a:tcPr marT="45726" marB="45726"/>
                </a:tc>
              </a:tr>
              <a:tr h="410932">
                <a:tc>
                  <a:txBody>
                    <a:bodyPr/>
                    <a:lstStyle/>
                    <a:p>
                      <a:r>
                        <a:rPr lang="en-US" sz="2000" b="0" dirty="0" smtClean="0"/>
                        <a:t>Manufacturing</a:t>
                      </a:r>
                      <a:endParaRPr lang="en-US" sz="2000" b="0" dirty="0"/>
                    </a:p>
                  </a:txBody>
                  <a:tcPr marT="45726" marB="45726"/>
                </a:tc>
                <a:tc>
                  <a:txBody>
                    <a:bodyPr/>
                    <a:lstStyle/>
                    <a:p>
                      <a:r>
                        <a:rPr lang="en-US" sz="2000" b="0" dirty="0" smtClean="0"/>
                        <a:t>10.6</a:t>
                      </a:r>
                      <a:endParaRPr lang="en-US" sz="2000" b="0" dirty="0"/>
                    </a:p>
                  </a:txBody>
                  <a:tcPr marT="45726" marB="45726"/>
                </a:tc>
                <a:tc>
                  <a:txBody>
                    <a:bodyPr/>
                    <a:lstStyle/>
                    <a:p>
                      <a:r>
                        <a:rPr lang="en-US" sz="2000" b="0" dirty="0" smtClean="0"/>
                        <a:t>11.0</a:t>
                      </a:r>
                      <a:endParaRPr lang="en-US" sz="2000" b="0" dirty="0"/>
                    </a:p>
                  </a:txBody>
                  <a:tcPr marT="45726" marB="45726"/>
                </a:tc>
                <a:tc>
                  <a:txBody>
                    <a:bodyPr/>
                    <a:lstStyle/>
                    <a:p>
                      <a:r>
                        <a:rPr lang="en-US" sz="2000" b="0" dirty="0" smtClean="0"/>
                        <a:t>12.3</a:t>
                      </a:r>
                      <a:endParaRPr lang="en-US" sz="2000" b="0" dirty="0"/>
                    </a:p>
                  </a:txBody>
                  <a:tcPr marT="45726" marB="45726"/>
                </a:tc>
                <a:tc>
                  <a:txBody>
                    <a:bodyPr/>
                    <a:lstStyle/>
                    <a:p>
                      <a:r>
                        <a:rPr lang="en-US" sz="2000" b="0" dirty="0" smtClean="0"/>
                        <a:t>11.5</a:t>
                      </a:r>
                      <a:endParaRPr lang="en-US" sz="2000" b="0" dirty="0"/>
                    </a:p>
                  </a:txBody>
                  <a:tcPr marT="45726" marB="45726"/>
                </a:tc>
              </a:tr>
              <a:tr h="410932">
                <a:tc>
                  <a:txBody>
                    <a:bodyPr/>
                    <a:lstStyle/>
                    <a:p>
                      <a:r>
                        <a:rPr lang="en-US" sz="2000" dirty="0" smtClean="0"/>
                        <a:t>Construction</a:t>
                      </a:r>
                      <a:endParaRPr lang="en-US" sz="2000" dirty="0"/>
                    </a:p>
                  </a:txBody>
                  <a:tcPr marT="45726" marB="45726"/>
                </a:tc>
                <a:tc>
                  <a:txBody>
                    <a:bodyPr/>
                    <a:lstStyle/>
                    <a:p>
                      <a:r>
                        <a:rPr lang="en-US" sz="2000" dirty="0" smtClean="0"/>
                        <a:t>3.2</a:t>
                      </a:r>
                      <a:endParaRPr lang="en-US" sz="2000" dirty="0"/>
                    </a:p>
                  </a:txBody>
                  <a:tcPr marT="45726" marB="45726"/>
                </a:tc>
                <a:tc>
                  <a:txBody>
                    <a:bodyPr/>
                    <a:lstStyle/>
                    <a:p>
                      <a:r>
                        <a:rPr lang="en-US" sz="2000" dirty="0" smtClean="0"/>
                        <a:t>4.4</a:t>
                      </a:r>
                      <a:endParaRPr lang="en-US" sz="2000" dirty="0"/>
                    </a:p>
                  </a:txBody>
                  <a:tcPr marT="45726" marB="45726"/>
                </a:tc>
                <a:tc>
                  <a:txBody>
                    <a:bodyPr/>
                    <a:lstStyle/>
                    <a:p>
                      <a:r>
                        <a:rPr lang="en-US" sz="2000" dirty="0" smtClean="0"/>
                        <a:t>5.7</a:t>
                      </a:r>
                      <a:endParaRPr lang="en-US" sz="2000" dirty="0"/>
                    </a:p>
                  </a:txBody>
                  <a:tcPr marT="45726" marB="45726"/>
                </a:tc>
                <a:tc>
                  <a:txBody>
                    <a:bodyPr/>
                    <a:lstStyle/>
                    <a:p>
                      <a:r>
                        <a:rPr lang="en-US" sz="2000" dirty="0" smtClean="0"/>
                        <a:t>9.6</a:t>
                      </a:r>
                      <a:endParaRPr lang="en-US" sz="2000" dirty="0"/>
                    </a:p>
                  </a:txBody>
                  <a:tcPr marT="45726" marB="45726"/>
                </a:tc>
              </a:tr>
              <a:tr h="410932">
                <a:tc>
                  <a:txBody>
                    <a:bodyPr/>
                    <a:lstStyle/>
                    <a:p>
                      <a:r>
                        <a:rPr lang="en-US" sz="2000" b="1" dirty="0" smtClean="0"/>
                        <a:t>Secondary</a:t>
                      </a:r>
                      <a:endParaRPr lang="en-US" sz="2000" b="1" dirty="0"/>
                    </a:p>
                  </a:txBody>
                  <a:tcPr marT="45726" marB="45726"/>
                </a:tc>
                <a:tc>
                  <a:txBody>
                    <a:bodyPr/>
                    <a:lstStyle/>
                    <a:p>
                      <a:r>
                        <a:rPr lang="en-US" sz="2000" b="1" dirty="0" smtClean="0"/>
                        <a:t>15.0</a:t>
                      </a:r>
                      <a:endParaRPr lang="en-US" sz="2000" b="1" dirty="0"/>
                    </a:p>
                  </a:txBody>
                  <a:tcPr marT="45726" marB="45726"/>
                </a:tc>
                <a:tc>
                  <a:txBody>
                    <a:bodyPr/>
                    <a:lstStyle/>
                    <a:p>
                      <a:r>
                        <a:rPr lang="en-US" sz="2000" b="1" dirty="0" smtClean="0"/>
                        <a:t>16.2</a:t>
                      </a:r>
                      <a:endParaRPr lang="en-US" sz="2000" b="1" dirty="0"/>
                    </a:p>
                  </a:txBody>
                  <a:tcPr marT="45726" marB="45726"/>
                </a:tc>
                <a:tc>
                  <a:txBody>
                    <a:bodyPr/>
                    <a:lstStyle/>
                    <a:p>
                      <a:r>
                        <a:rPr lang="en-US" sz="2000" b="1" dirty="0" smtClean="0"/>
                        <a:t>18.8</a:t>
                      </a:r>
                      <a:endParaRPr lang="en-US" sz="2000" b="1" dirty="0"/>
                    </a:p>
                  </a:txBody>
                  <a:tcPr marT="45726" marB="45726"/>
                </a:tc>
                <a:tc>
                  <a:txBody>
                    <a:bodyPr/>
                    <a:lstStyle/>
                    <a:p>
                      <a:r>
                        <a:rPr lang="en-US" sz="2000" b="1" dirty="0" smtClean="0"/>
                        <a:t>22.0</a:t>
                      </a:r>
                      <a:endParaRPr lang="en-US" sz="2000" b="1" dirty="0"/>
                    </a:p>
                  </a:txBody>
                  <a:tcPr marT="45726" marB="45726"/>
                </a:tc>
              </a:tr>
              <a:tr h="727034">
                <a:tc>
                  <a:txBody>
                    <a:bodyPr/>
                    <a:lstStyle/>
                    <a:p>
                      <a:pPr marL="0" algn="l" defTabSz="914400" rtl="0" eaLnBrk="1" latinLnBrk="0" hangingPunct="1"/>
                      <a:r>
                        <a:rPr lang="en-US" sz="2000" kern="1200" dirty="0" smtClean="0">
                          <a:solidFill>
                            <a:schemeClr val="dk1"/>
                          </a:solidFill>
                          <a:latin typeface="+mn-lt"/>
                          <a:ea typeface="+mn-ea"/>
                          <a:cs typeface="+mn-cs"/>
                        </a:rPr>
                        <a:t>Trade, Hotel</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7.6</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10.3</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10.9</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11.4</a:t>
                      </a:r>
                      <a:endParaRPr lang="en-US" sz="2000" kern="1200" dirty="0">
                        <a:solidFill>
                          <a:schemeClr val="dk1"/>
                        </a:solidFill>
                        <a:latin typeface="+mn-lt"/>
                        <a:ea typeface="+mn-ea"/>
                        <a:cs typeface="+mn-cs"/>
                      </a:endParaRPr>
                    </a:p>
                  </a:txBody>
                  <a:tcPr marT="45726" marB="45726"/>
                </a:tc>
              </a:tr>
              <a:tr h="410932">
                <a:tc>
                  <a:txBody>
                    <a:bodyPr/>
                    <a:lstStyle/>
                    <a:p>
                      <a:r>
                        <a:rPr lang="en-US" sz="2000" dirty="0" smtClean="0"/>
                        <a:t>Transp. &amp;</a:t>
                      </a:r>
                      <a:r>
                        <a:rPr lang="en-US" sz="2000" baseline="0" dirty="0" smtClean="0"/>
                        <a:t> </a:t>
                      </a:r>
                      <a:r>
                        <a:rPr lang="en-US" sz="2000" dirty="0" smtClean="0"/>
                        <a:t>Com</a:t>
                      </a:r>
                      <a:endParaRPr lang="en-US" sz="2000" dirty="0"/>
                    </a:p>
                  </a:txBody>
                  <a:tcPr marT="45726" marB="45726"/>
                </a:tc>
                <a:tc>
                  <a:txBody>
                    <a:bodyPr/>
                    <a:lstStyle/>
                    <a:p>
                      <a:r>
                        <a:rPr lang="en-US" sz="2000" dirty="0" smtClean="0"/>
                        <a:t>2.9</a:t>
                      </a:r>
                      <a:endParaRPr lang="en-US" sz="2000" dirty="0"/>
                    </a:p>
                  </a:txBody>
                  <a:tcPr marT="45726" marB="45726"/>
                </a:tc>
                <a:tc>
                  <a:txBody>
                    <a:bodyPr/>
                    <a:lstStyle/>
                    <a:p>
                      <a:r>
                        <a:rPr lang="en-US" sz="2000" dirty="0" smtClean="0"/>
                        <a:t>3.6</a:t>
                      </a:r>
                      <a:endParaRPr lang="en-US" sz="2000" dirty="0"/>
                    </a:p>
                  </a:txBody>
                  <a:tcPr marT="45726" marB="45726"/>
                </a:tc>
                <a:tc>
                  <a:txBody>
                    <a:bodyPr/>
                    <a:lstStyle/>
                    <a:p>
                      <a:r>
                        <a:rPr lang="en-US" sz="2000" dirty="0" smtClean="0"/>
                        <a:t>4.1</a:t>
                      </a:r>
                      <a:endParaRPr lang="en-US" sz="2000" dirty="0"/>
                    </a:p>
                  </a:txBody>
                  <a:tcPr marT="45726" marB="45726"/>
                </a:tc>
                <a:tc>
                  <a:txBody>
                    <a:bodyPr/>
                    <a:lstStyle/>
                    <a:p>
                      <a:r>
                        <a:rPr lang="en-US" sz="2000" dirty="0" smtClean="0"/>
                        <a:t>4.5</a:t>
                      </a:r>
                      <a:endParaRPr lang="en-US" sz="2000" dirty="0"/>
                    </a:p>
                  </a:txBody>
                  <a:tcPr marT="45726" marB="45726"/>
                </a:tc>
              </a:tr>
              <a:tr h="744612">
                <a:tc>
                  <a:txBody>
                    <a:bodyPr/>
                    <a:lstStyle/>
                    <a:p>
                      <a:pPr marL="0" algn="l" defTabSz="914400" rtl="0" eaLnBrk="1" latinLnBrk="0" hangingPunct="1"/>
                      <a:r>
                        <a:rPr lang="en-US" sz="2000" kern="1200" dirty="0" smtClean="0">
                          <a:solidFill>
                            <a:schemeClr val="dk1"/>
                          </a:solidFill>
                          <a:latin typeface="+mn-lt"/>
                          <a:ea typeface="+mn-ea"/>
                          <a:cs typeface="+mn-cs"/>
                        </a:rPr>
                        <a:t>Finance insurance etc</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1.0</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1.2</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1.7</a:t>
                      </a:r>
                      <a:endParaRPr lang="en-US" sz="2000" kern="1200" dirty="0">
                        <a:solidFill>
                          <a:schemeClr val="dk1"/>
                        </a:solidFill>
                        <a:latin typeface="+mn-lt"/>
                        <a:ea typeface="+mn-ea"/>
                        <a:cs typeface="+mn-cs"/>
                      </a:endParaRPr>
                    </a:p>
                  </a:txBody>
                  <a:tcPr marT="45726" marB="45726"/>
                </a:tc>
                <a:tc>
                  <a:txBody>
                    <a:bodyPr/>
                    <a:lstStyle/>
                    <a:p>
                      <a:pPr marL="0" algn="l" defTabSz="914400" rtl="0" eaLnBrk="1" latinLnBrk="0" hangingPunct="1"/>
                      <a:r>
                        <a:rPr lang="en-US" sz="2000" kern="1200" dirty="0" smtClean="0">
                          <a:solidFill>
                            <a:schemeClr val="dk1"/>
                          </a:solidFill>
                          <a:latin typeface="+mn-lt"/>
                          <a:ea typeface="+mn-ea"/>
                          <a:cs typeface="+mn-cs"/>
                        </a:rPr>
                        <a:t>2.3</a:t>
                      </a:r>
                      <a:endParaRPr lang="en-US" sz="2000" kern="1200" dirty="0">
                        <a:solidFill>
                          <a:schemeClr val="dk1"/>
                        </a:solidFill>
                        <a:latin typeface="+mn-lt"/>
                        <a:ea typeface="+mn-ea"/>
                        <a:cs typeface="+mn-cs"/>
                      </a:endParaRPr>
                    </a:p>
                  </a:txBody>
                  <a:tcPr marT="45726" marB="45726"/>
                </a:tc>
              </a:tr>
              <a:tr h="727034">
                <a:tc>
                  <a:txBody>
                    <a:bodyPr/>
                    <a:lstStyle/>
                    <a:p>
                      <a:r>
                        <a:rPr lang="en-US" sz="2000" dirty="0" smtClean="0"/>
                        <a:t>Community, social etc</a:t>
                      </a:r>
                      <a:endParaRPr lang="en-US" sz="2000" dirty="0"/>
                    </a:p>
                  </a:txBody>
                  <a:tcPr marT="45726" marB="45726"/>
                </a:tc>
                <a:tc>
                  <a:txBody>
                    <a:bodyPr/>
                    <a:lstStyle/>
                    <a:p>
                      <a:r>
                        <a:rPr lang="en-US" sz="2000" b="0" dirty="0" smtClean="0"/>
                        <a:t>9.6</a:t>
                      </a:r>
                      <a:endParaRPr lang="en-US" sz="2000" b="0" dirty="0"/>
                    </a:p>
                  </a:txBody>
                  <a:tcPr marT="45726" marB="45726"/>
                </a:tc>
                <a:tc>
                  <a:txBody>
                    <a:bodyPr/>
                    <a:lstStyle/>
                    <a:p>
                      <a:r>
                        <a:rPr lang="en-US" sz="2000" b="0" dirty="0" smtClean="0"/>
                        <a:t>8.3</a:t>
                      </a:r>
                      <a:endParaRPr lang="en-US" sz="2000" b="0" dirty="0"/>
                    </a:p>
                  </a:txBody>
                  <a:tcPr marT="45726" marB="45726"/>
                </a:tc>
                <a:tc>
                  <a:txBody>
                    <a:bodyPr/>
                    <a:lstStyle/>
                    <a:p>
                      <a:r>
                        <a:rPr lang="en-US" sz="2000" b="0" dirty="0" smtClean="0"/>
                        <a:t>8.2</a:t>
                      </a:r>
                      <a:endParaRPr lang="en-US" sz="2000" b="0" dirty="0"/>
                    </a:p>
                  </a:txBody>
                  <a:tcPr marT="45726" marB="45726"/>
                </a:tc>
                <a:tc>
                  <a:txBody>
                    <a:bodyPr/>
                    <a:lstStyle/>
                    <a:p>
                      <a:r>
                        <a:rPr lang="en-US" sz="2000" b="0" dirty="0" smtClean="0"/>
                        <a:t>8.6</a:t>
                      </a:r>
                      <a:endParaRPr lang="en-US" sz="2000" b="0" dirty="0"/>
                    </a:p>
                  </a:txBody>
                  <a:tcPr marT="45726" marB="45726"/>
                </a:tc>
              </a:tr>
              <a:tr h="727034">
                <a:tc>
                  <a:txBody>
                    <a:bodyPr/>
                    <a:lstStyle/>
                    <a:p>
                      <a:r>
                        <a:rPr lang="en-US" sz="2000" b="1" dirty="0" smtClean="0"/>
                        <a:t>Tertiary Sector</a:t>
                      </a:r>
                      <a:endParaRPr lang="en-US" sz="2000" b="1" dirty="0"/>
                    </a:p>
                  </a:txBody>
                  <a:tcPr marT="45726" marB="45726"/>
                </a:tc>
                <a:tc>
                  <a:txBody>
                    <a:bodyPr/>
                    <a:lstStyle/>
                    <a:p>
                      <a:r>
                        <a:rPr lang="en-US" sz="2000" b="1" dirty="0" smtClean="0"/>
                        <a:t>21.1</a:t>
                      </a:r>
                      <a:endParaRPr lang="en-US" sz="2000" b="1" dirty="0"/>
                    </a:p>
                  </a:txBody>
                  <a:tcPr marT="45726" marB="45726"/>
                </a:tc>
                <a:tc>
                  <a:txBody>
                    <a:bodyPr/>
                    <a:lstStyle/>
                    <a:p>
                      <a:r>
                        <a:rPr lang="en-US" sz="2000" b="1" dirty="0" smtClean="0"/>
                        <a:t>23.4</a:t>
                      </a:r>
                      <a:endParaRPr lang="en-US" sz="2000" b="1" dirty="0"/>
                    </a:p>
                  </a:txBody>
                  <a:tcPr marT="45726" marB="45726"/>
                </a:tc>
                <a:tc>
                  <a:txBody>
                    <a:bodyPr/>
                    <a:lstStyle/>
                    <a:p>
                      <a:r>
                        <a:rPr lang="en-US" sz="2000" b="1" dirty="0" smtClean="0"/>
                        <a:t>24.9</a:t>
                      </a:r>
                      <a:endParaRPr lang="en-US" sz="2000" b="1" dirty="0"/>
                    </a:p>
                  </a:txBody>
                  <a:tcPr marT="45726" marB="45726"/>
                </a:tc>
                <a:tc>
                  <a:txBody>
                    <a:bodyPr/>
                    <a:lstStyle/>
                    <a:p>
                      <a:r>
                        <a:rPr lang="en-US" sz="2000" b="1" dirty="0" smtClean="0"/>
                        <a:t>26.7</a:t>
                      </a:r>
                      <a:endParaRPr lang="en-US" sz="2000" b="1" dirty="0"/>
                    </a:p>
                  </a:txBody>
                  <a:tcPr marT="45726" marB="45726"/>
                </a:tc>
              </a:tr>
              <a:tr h="410932">
                <a:tc>
                  <a:txBody>
                    <a:bodyPr/>
                    <a:lstStyle/>
                    <a:p>
                      <a:r>
                        <a:rPr lang="en-US" sz="2000" dirty="0" smtClean="0"/>
                        <a:t>Total</a:t>
                      </a:r>
                      <a:endParaRPr lang="en-US" sz="2000" dirty="0"/>
                    </a:p>
                  </a:txBody>
                  <a:tcPr marT="45726" marB="45726"/>
                </a:tc>
                <a:tc>
                  <a:txBody>
                    <a:bodyPr/>
                    <a:lstStyle/>
                    <a:p>
                      <a:r>
                        <a:rPr lang="en-US" sz="2000" dirty="0" smtClean="0"/>
                        <a:t>100.0</a:t>
                      </a:r>
                      <a:endParaRPr lang="en-US" sz="2000" dirty="0"/>
                    </a:p>
                  </a:txBody>
                  <a:tcPr marT="45726" marB="45726"/>
                </a:tc>
                <a:tc>
                  <a:txBody>
                    <a:bodyPr/>
                    <a:lstStyle/>
                    <a:p>
                      <a:r>
                        <a:rPr lang="en-US" sz="2000" dirty="0" smtClean="0"/>
                        <a:t>100.0</a:t>
                      </a:r>
                      <a:endParaRPr lang="en-US" sz="2000" dirty="0"/>
                    </a:p>
                  </a:txBody>
                  <a:tcPr marT="45726" marB="45726"/>
                </a:tc>
                <a:tc>
                  <a:txBody>
                    <a:bodyPr/>
                    <a:lstStyle/>
                    <a:p>
                      <a:r>
                        <a:rPr lang="en-US" sz="2000" dirty="0" smtClean="0"/>
                        <a:t>100.0</a:t>
                      </a:r>
                      <a:endParaRPr lang="en-US" sz="2000" dirty="0"/>
                    </a:p>
                  </a:txBody>
                  <a:tcPr marT="45726" marB="45726"/>
                </a:tc>
                <a:tc>
                  <a:txBody>
                    <a:bodyPr/>
                    <a:lstStyle/>
                    <a:p>
                      <a:r>
                        <a:rPr lang="en-US" sz="2000" dirty="0" smtClean="0"/>
                        <a:t>100.0</a:t>
                      </a:r>
                      <a:endParaRPr lang="en-US" sz="2000" dirty="0"/>
                    </a:p>
                  </a:txBody>
                  <a:tcPr marT="45726" marB="45726"/>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Urban workforce in India (2009-10)</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6" name="Content Placeholder 5"/>
          <p:cNvGraphicFramePr>
            <a:graphicFrameLocks noGrp="1"/>
          </p:cNvGraphicFramePr>
          <p:nvPr>
            <p:ph idx="1"/>
          </p:nvPr>
        </p:nvGraphicFramePr>
        <p:xfrm>
          <a:off x="457200" y="1600201"/>
          <a:ext cx="8219256" cy="3990411"/>
        </p:xfrm>
        <a:graphic>
          <a:graphicData uri="http://schemas.openxmlformats.org/drawingml/2006/table">
            <a:tbl>
              <a:tblPr firstRow="1" bandRow="1">
                <a:tableStyleId>{5940675A-B579-460E-94D1-54222C63F5DA}</a:tableStyleId>
              </a:tblPr>
              <a:tblGrid>
                <a:gridCol w="4690864"/>
                <a:gridCol w="2088232"/>
                <a:gridCol w="1440160"/>
              </a:tblGrid>
              <a:tr h="331417">
                <a:tc gridSpan="3">
                  <a:txBody>
                    <a:bodyPr/>
                    <a:lstStyle/>
                    <a:p>
                      <a:pPr algn="ctr" fontAlgn="b"/>
                      <a:r>
                        <a:rPr lang="en-IN" sz="2400" u="none" strike="noStrike" dirty="0">
                          <a:latin typeface="Garamond" pitchFamily="18" charset="0"/>
                        </a:rPr>
                        <a:t>Workforce Distribution in Urban India (2009-10)</a:t>
                      </a:r>
                      <a:endParaRPr lang="en-IN" sz="2400" b="0" i="0" u="none" strike="noStrike" dirty="0">
                        <a:solidFill>
                          <a:srgbClr val="000000"/>
                        </a:solidFill>
                        <a:latin typeface="Garamond" pitchFamily="18" charset="0"/>
                      </a:endParaRPr>
                    </a:p>
                  </a:txBody>
                  <a:tcPr marL="9525" marR="9525" marT="9525" marB="0" anchor="b"/>
                </a:tc>
                <a:tc hMerge="1">
                  <a:txBody>
                    <a:bodyPr/>
                    <a:lstStyle/>
                    <a:p>
                      <a:endParaRPr lang="en-IN"/>
                    </a:p>
                  </a:txBody>
                  <a:tcPr/>
                </a:tc>
                <a:tc hMerge="1">
                  <a:txBody>
                    <a:bodyPr/>
                    <a:lstStyle/>
                    <a:p>
                      <a:endParaRPr lang="en-IN"/>
                    </a:p>
                  </a:txBody>
                  <a:tcPr/>
                </a:tc>
              </a:tr>
              <a:tr h="331417">
                <a:tc>
                  <a:txBody>
                    <a:bodyPr/>
                    <a:lstStyle/>
                    <a:p>
                      <a:pPr algn="ctr" fontAlgn="b"/>
                      <a:r>
                        <a:rPr lang="en-IN" sz="2400" u="none" strike="noStrike" dirty="0">
                          <a:latin typeface="Garamond" pitchFamily="18" charset="0"/>
                        </a:rPr>
                        <a:t>Particulars</a:t>
                      </a:r>
                      <a:endParaRPr lang="en-IN" sz="2400" b="0" i="0" u="none" strike="noStrike" dirty="0">
                        <a:solidFill>
                          <a:srgbClr val="000000"/>
                        </a:solidFill>
                        <a:latin typeface="Garamond" pitchFamily="18" charset="0"/>
                      </a:endParaRPr>
                    </a:p>
                  </a:txBody>
                  <a:tcPr marL="9525" marR="9525" marT="9525" marB="0" anchor="b"/>
                </a:tc>
                <a:tc>
                  <a:txBody>
                    <a:bodyPr/>
                    <a:lstStyle/>
                    <a:p>
                      <a:pPr algn="ctr" fontAlgn="b"/>
                      <a:r>
                        <a:rPr lang="en-IN" sz="2400" u="none" strike="noStrike" dirty="0">
                          <a:latin typeface="Garamond" pitchFamily="18" charset="0"/>
                        </a:rPr>
                        <a:t>No.</a:t>
                      </a:r>
                      <a:endParaRPr lang="en-IN" sz="2400" b="0" i="0" u="none" strike="noStrike" dirty="0">
                        <a:solidFill>
                          <a:srgbClr val="000000"/>
                        </a:solidFill>
                        <a:latin typeface="Garamond" pitchFamily="18" charset="0"/>
                      </a:endParaRPr>
                    </a:p>
                  </a:txBody>
                  <a:tcPr marL="9525" marR="9525" marT="9525" marB="0" anchor="b"/>
                </a:tc>
                <a:tc>
                  <a:txBody>
                    <a:bodyPr/>
                    <a:lstStyle/>
                    <a:p>
                      <a:pPr algn="ctr" fontAlgn="b"/>
                      <a:r>
                        <a:rPr lang="en-IN" sz="2400" u="none" strike="noStrike" dirty="0">
                          <a:latin typeface="Garamond" pitchFamily="18" charset="0"/>
                        </a:rPr>
                        <a:t>%</a:t>
                      </a:r>
                      <a:endParaRPr lang="en-IN" sz="2400" b="0" i="0" u="none" strike="noStrike" dirty="0">
                        <a:solidFill>
                          <a:srgbClr val="000000"/>
                        </a:solidFill>
                        <a:latin typeface="Garamond" pitchFamily="18" charset="0"/>
                      </a:endParaRPr>
                    </a:p>
                  </a:txBody>
                  <a:tcPr marL="9525" marR="9525" marT="9525" marB="0" anchor="b"/>
                </a:tc>
              </a:tr>
              <a:tr h="498828">
                <a:tc>
                  <a:txBody>
                    <a:bodyPr/>
                    <a:lstStyle/>
                    <a:p>
                      <a:pPr algn="l" fontAlgn="b"/>
                      <a:r>
                        <a:rPr lang="en-IN" sz="2400" u="none" strike="noStrike" dirty="0">
                          <a:latin typeface="Garamond" pitchFamily="18" charset="0"/>
                        </a:rPr>
                        <a:t>Self employed in household enterprise</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48,912,887</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33.7</a:t>
                      </a:r>
                      <a:endParaRPr lang="en-IN" sz="2400" b="0" i="0" u="none" strike="noStrike" dirty="0">
                        <a:solidFill>
                          <a:srgbClr val="000000"/>
                        </a:solidFill>
                        <a:latin typeface="Garamond" pitchFamily="18" charset="0"/>
                      </a:endParaRPr>
                    </a:p>
                  </a:txBody>
                  <a:tcPr marL="9525" marR="9525" marT="9525" marB="0" anchor="b"/>
                </a:tc>
              </a:tr>
              <a:tr h="498828">
                <a:tc>
                  <a:txBody>
                    <a:bodyPr/>
                    <a:lstStyle/>
                    <a:p>
                      <a:pPr algn="l" fontAlgn="b"/>
                      <a:r>
                        <a:rPr lang="en-IN" sz="2400" u="none" strike="noStrike" dirty="0">
                          <a:latin typeface="Garamond" pitchFamily="18" charset="0"/>
                        </a:rPr>
                        <a:t>Unpaid family worker (in household enterprise)</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14,628,204</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10.1</a:t>
                      </a:r>
                      <a:endParaRPr lang="en-IN" sz="2400" b="0" i="0" u="none" strike="noStrike" dirty="0">
                        <a:solidFill>
                          <a:srgbClr val="000000"/>
                        </a:solidFill>
                        <a:latin typeface="Garamond" pitchFamily="18" charset="0"/>
                      </a:endParaRPr>
                    </a:p>
                  </a:txBody>
                  <a:tcPr marL="9525" marR="9525" marT="9525" marB="0" anchor="b"/>
                </a:tc>
              </a:tr>
              <a:tr h="498828">
                <a:tc>
                  <a:txBody>
                    <a:bodyPr/>
                    <a:lstStyle/>
                    <a:p>
                      <a:pPr algn="l" fontAlgn="b"/>
                      <a:r>
                        <a:rPr lang="en-IN" sz="2400" u="none" strike="noStrike" dirty="0">
                          <a:latin typeface="Garamond" pitchFamily="18" charset="0"/>
                        </a:rPr>
                        <a:t>Regular salaried/ wage employee</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47,366,202</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32.7</a:t>
                      </a:r>
                      <a:endParaRPr lang="en-IN" sz="2400" b="0" i="0" u="none" strike="noStrike" dirty="0">
                        <a:solidFill>
                          <a:srgbClr val="000000"/>
                        </a:solidFill>
                        <a:latin typeface="Garamond" pitchFamily="18" charset="0"/>
                      </a:endParaRPr>
                    </a:p>
                  </a:txBody>
                  <a:tcPr marL="9525" marR="9525" marT="9525" marB="0" anchor="b"/>
                </a:tc>
              </a:tr>
              <a:tr h="331417">
                <a:tc>
                  <a:txBody>
                    <a:bodyPr/>
                    <a:lstStyle/>
                    <a:p>
                      <a:pPr algn="l" fontAlgn="b"/>
                      <a:r>
                        <a:rPr lang="en-IN" sz="2400" u="none" strike="noStrike" dirty="0">
                          <a:latin typeface="Garamond" pitchFamily="18" charset="0"/>
                        </a:rPr>
                        <a:t>Casual wage labour</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419,209</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0.3</a:t>
                      </a:r>
                      <a:endParaRPr lang="en-IN" sz="2400" b="0" i="0" u="none" strike="noStrike" dirty="0">
                        <a:solidFill>
                          <a:srgbClr val="000000"/>
                        </a:solidFill>
                        <a:latin typeface="Garamond" pitchFamily="18" charset="0"/>
                      </a:endParaRPr>
                    </a:p>
                  </a:txBody>
                  <a:tcPr marL="9525" marR="9525" marT="9525" marB="0" anchor="b"/>
                </a:tc>
              </a:tr>
              <a:tr h="331417">
                <a:tc>
                  <a:txBody>
                    <a:bodyPr/>
                    <a:lstStyle/>
                    <a:p>
                      <a:pPr algn="l" fontAlgn="b"/>
                      <a:r>
                        <a:rPr lang="en-IN" sz="2400" u="none" strike="noStrike" dirty="0" smtClean="0">
                          <a:latin typeface="Garamond" pitchFamily="18" charset="0"/>
                        </a:rPr>
                        <a:t>In </a:t>
                      </a:r>
                      <a:r>
                        <a:rPr lang="en-IN" sz="2400" u="none" strike="noStrike" dirty="0">
                          <a:latin typeface="Garamond" pitchFamily="18" charset="0"/>
                        </a:rPr>
                        <a:t>other types of  work</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29,403,484</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20.3</a:t>
                      </a:r>
                      <a:endParaRPr lang="en-IN" sz="2400" b="0" i="0" u="none" strike="noStrike" dirty="0">
                        <a:solidFill>
                          <a:srgbClr val="000000"/>
                        </a:solidFill>
                        <a:latin typeface="Garamond" pitchFamily="18" charset="0"/>
                      </a:endParaRPr>
                    </a:p>
                  </a:txBody>
                  <a:tcPr marL="9525" marR="9525" marT="9525" marB="0" anchor="b"/>
                </a:tc>
              </a:tr>
              <a:tr h="331417">
                <a:tc>
                  <a:txBody>
                    <a:bodyPr/>
                    <a:lstStyle/>
                    <a:p>
                      <a:pPr algn="l" fontAlgn="b"/>
                      <a:r>
                        <a:rPr lang="en-IN" sz="2400" u="none" strike="noStrike" dirty="0">
                          <a:latin typeface="Garamond" pitchFamily="18" charset="0"/>
                        </a:rPr>
                        <a:t>Unemployed</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4,270,708</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2.9</a:t>
                      </a:r>
                      <a:endParaRPr lang="en-IN" sz="2400" b="0" i="0" u="none" strike="noStrike" dirty="0">
                        <a:solidFill>
                          <a:srgbClr val="000000"/>
                        </a:solidFill>
                        <a:latin typeface="Garamond" pitchFamily="18" charset="0"/>
                      </a:endParaRPr>
                    </a:p>
                  </a:txBody>
                  <a:tcPr marL="9525" marR="9525" marT="9525" marB="0" anchor="b"/>
                </a:tc>
              </a:tr>
              <a:tr h="331417">
                <a:tc>
                  <a:txBody>
                    <a:bodyPr/>
                    <a:lstStyle/>
                    <a:p>
                      <a:pPr algn="l" fontAlgn="b"/>
                      <a:r>
                        <a:rPr lang="en-IN" sz="2400" u="none" strike="noStrike" dirty="0">
                          <a:latin typeface="Garamond" pitchFamily="18" charset="0"/>
                        </a:rPr>
                        <a:t>Total</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smtClean="0">
                          <a:latin typeface="Garamond" pitchFamily="18" charset="0"/>
                        </a:rPr>
                        <a:t>145,000,694</a:t>
                      </a:r>
                      <a:endParaRPr lang="en-IN" sz="2400" b="0" i="0" u="none" strike="noStrike" dirty="0">
                        <a:solidFill>
                          <a:srgbClr val="000000"/>
                        </a:solidFill>
                        <a:latin typeface="Garamond" pitchFamily="18" charset="0"/>
                      </a:endParaRPr>
                    </a:p>
                  </a:txBody>
                  <a:tcPr marL="9525" marR="9525" marT="9525" marB="0" anchor="b"/>
                </a:tc>
                <a:tc>
                  <a:txBody>
                    <a:bodyPr/>
                    <a:lstStyle/>
                    <a:p>
                      <a:pPr algn="r" fontAlgn="b"/>
                      <a:r>
                        <a:rPr lang="en-IN" sz="2400" u="none" strike="noStrike" dirty="0">
                          <a:latin typeface="Garamond" pitchFamily="18" charset="0"/>
                        </a:rPr>
                        <a:t>100</a:t>
                      </a:r>
                      <a:endParaRPr lang="en-IN" sz="2400" b="0" i="0" u="none" strike="noStrike" dirty="0">
                        <a:solidFill>
                          <a:srgbClr val="000000"/>
                        </a:solidFill>
                        <a:latin typeface="Garamond" pitchFamily="18"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Urban workforce in India (2009-10)</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6" name="Content Placeholder 5"/>
          <p:cNvGraphicFramePr>
            <a:graphicFrameLocks noGrp="1"/>
          </p:cNvGraphicFramePr>
          <p:nvPr>
            <p:ph idx="1"/>
          </p:nvPr>
        </p:nvGraphicFramePr>
        <p:xfrm>
          <a:off x="457200" y="1600201"/>
          <a:ext cx="8219256" cy="4113954"/>
        </p:xfrm>
        <a:graphic>
          <a:graphicData uri="http://schemas.openxmlformats.org/drawingml/2006/table">
            <a:tbl>
              <a:tblPr firstRow="1" bandRow="1">
                <a:tableStyleId>{5940675A-B579-460E-94D1-54222C63F5DA}</a:tableStyleId>
              </a:tblPr>
              <a:tblGrid>
                <a:gridCol w="4690864"/>
                <a:gridCol w="2088232"/>
                <a:gridCol w="1440160"/>
              </a:tblGrid>
              <a:tr h="331417">
                <a:tc gridSpan="3">
                  <a:txBody>
                    <a:bodyPr/>
                    <a:lstStyle/>
                    <a:p>
                      <a:pPr algn="ctr" fontAlgn="b"/>
                      <a:r>
                        <a:rPr lang="en-IN" sz="2400" b="0" i="0" u="none" strike="noStrike" dirty="0">
                          <a:solidFill>
                            <a:srgbClr val="000000"/>
                          </a:solidFill>
                          <a:latin typeface="Garamond"/>
                        </a:rPr>
                        <a:t>Distribution of </a:t>
                      </a:r>
                      <a:r>
                        <a:rPr lang="en-IN" sz="2400" b="0" i="0" u="none" strike="noStrike" dirty="0" smtClean="0">
                          <a:solidFill>
                            <a:srgbClr val="000000"/>
                          </a:solidFill>
                          <a:latin typeface="Garamond"/>
                        </a:rPr>
                        <a:t>Urban Workforce </a:t>
                      </a:r>
                      <a:r>
                        <a:rPr lang="en-IN" sz="2400" b="0" i="0" u="none" strike="noStrike" dirty="0">
                          <a:solidFill>
                            <a:srgbClr val="000000"/>
                          </a:solidFill>
                          <a:latin typeface="Garamond"/>
                        </a:rPr>
                        <a:t>by Industry</a:t>
                      </a:r>
                    </a:p>
                  </a:txBody>
                  <a:tcPr marL="9525" marR="9525" marT="9525" marB="0" anchor="b"/>
                </a:tc>
                <a:tc hMerge="1">
                  <a:txBody>
                    <a:bodyPr/>
                    <a:lstStyle/>
                    <a:p>
                      <a:endParaRPr lang="en-IN"/>
                    </a:p>
                  </a:txBody>
                  <a:tcPr/>
                </a:tc>
                <a:tc hMerge="1">
                  <a:txBody>
                    <a:bodyPr/>
                    <a:lstStyle/>
                    <a:p>
                      <a:endParaRPr lang="en-IN"/>
                    </a:p>
                  </a:txBody>
                  <a:tcPr/>
                </a:tc>
              </a:tr>
              <a:tr h="331417">
                <a:tc>
                  <a:txBody>
                    <a:bodyPr/>
                    <a:lstStyle/>
                    <a:p>
                      <a:pPr algn="l" fontAlgn="b"/>
                      <a:r>
                        <a:rPr lang="en-IN" sz="2400" b="0" i="0" u="none" strike="noStrike" dirty="0">
                          <a:solidFill>
                            <a:srgbClr val="000000"/>
                          </a:solidFill>
                          <a:latin typeface="Garamond"/>
                        </a:rPr>
                        <a:t>Industry</a:t>
                      </a:r>
                    </a:p>
                  </a:txBody>
                  <a:tcPr marL="9525" marR="9525" marT="9525" marB="0" anchor="b"/>
                </a:tc>
                <a:tc>
                  <a:txBody>
                    <a:bodyPr/>
                    <a:lstStyle/>
                    <a:p>
                      <a:pPr algn="ctr" fontAlgn="b"/>
                      <a:r>
                        <a:rPr lang="en-IN" sz="2400" b="0" i="0" u="none" strike="noStrike" dirty="0" smtClean="0">
                          <a:solidFill>
                            <a:srgbClr val="000000"/>
                          </a:solidFill>
                          <a:latin typeface="Garamond"/>
                        </a:rPr>
                        <a:t>No.</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Percent</a:t>
                      </a:r>
                    </a:p>
                  </a:txBody>
                  <a:tcPr marL="9525" marR="9525" marT="9525" marB="0" anchor="b"/>
                </a:tc>
              </a:tr>
              <a:tr h="498828">
                <a:tc>
                  <a:txBody>
                    <a:bodyPr/>
                    <a:lstStyle/>
                    <a:p>
                      <a:pPr algn="l" fontAlgn="b"/>
                      <a:r>
                        <a:rPr lang="en-IN" sz="2400" b="0" i="0" u="none" strike="noStrike" dirty="0">
                          <a:solidFill>
                            <a:srgbClr val="000000"/>
                          </a:solidFill>
                          <a:latin typeface="Garamond"/>
                        </a:rPr>
                        <a:t>Agriculture and Mining</a:t>
                      </a:r>
                    </a:p>
                  </a:txBody>
                  <a:tcPr marL="9525" marR="9525" marT="9525" marB="0" anchor="b"/>
                </a:tc>
                <a:tc>
                  <a:txBody>
                    <a:bodyPr/>
                    <a:lstStyle/>
                    <a:p>
                      <a:pPr algn="ctr" fontAlgn="b"/>
                      <a:r>
                        <a:rPr lang="en-IN" sz="2400" b="0" i="0" u="none" strike="noStrike" dirty="0" smtClean="0">
                          <a:solidFill>
                            <a:srgbClr val="000000"/>
                          </a:solidFill>
                          <a:latin typeface="Garamond"/>
                        </a:rPr>
                        <a:t>13,966,403</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9.92</a:t>
                      </a:r>
                    </a:p>
                  </a:txBody>
                  <a:tcPr marL="9525" marR="9525" marT="9525" marB="0" anchor="b"/>
                </a:tc>
              </a:tr>
              <a:tr h="498828">
                <a:tc>
                  <a:txBody>
                    <a:bodyPr/>
                    <a:lstStyle/>
                    <a:p>
                      <a:pPr algn="l" fontAlgn="b"/>
                      <a:r>
                        <a:rPr lang="en-IN" sz="2400" b="0" i="0" u="none" strike="noStrike" dirty="0">
                          <a:solidFill>
                            <a:srgbClr val="000000"/>
                          </a:solidFill>
                          <a:latin typeface="Garamond"/>
                        </a:rPr>
                        <a:t>Manufacturing</a:t>
                      </a:r>
                    </a:p>
                  </a:txBody>
                  <a:tcPr marL="9525" marR="9525" marT="9525" marB="0" anchor="b"/>
                </a:tc>
                <a:tc>
                  <a:txBody>
                    <a:bodyPr/>
                    <a:lstStyle/>
                    <a:p>
                      <a:pPr algn="ctr" fontAlgn="b"/>
                      <a:r>
                        <a:rPr lang="en-IN" sz="2400" b="0" i="0" u="none" strike="noStrike" dirty="0" smtClean="0">
                          <a:solidFill>
                            <a:srgbClr val="000000"/>
                          </a:solidFill>
                          <a:latin typeface="Garamond"/>
                        </a:rPr>
                        <a:t>27,598,446</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19.61</a:t>
                      </a:r>
                    </a:p>
                  </a:txBody>
                  <a:tcPr marL="9525" marR="9525" marT="9525" marB="0" anchor="b"/>
                </a:tc>
              </a:tr>
              <a:tr h="498828">
                <a:tc>
                  <a:txBody>
                    <a:bodyPr/>
                    <a:lstStyle/>
                    <a:p>
                      <a:pPr algn="l" fontAlgn="b"/>
                      <a:r>
                        <a:rPr lang="en-IN" sz="2400" b="0" i="0" u="none" strike="noStrike" dirty="0">
                          <a:solidFill>
                            <a:srgbClr val="000000"/>
                          </a:solidFill>
                          <a:latin typeface="Garamond"/>
                        </a:rPr>
                        <a:t>Construction</a:t>
                      </a:r>
                    </a:p>
                  </a:txBody>
                  <a:tcPr marL="9525" marR="9525" marT="9525" marB="0" anchor="b"/>
                </a:tc>
                <a:tc>
                  <a:txBody>
                    <a:bodyPr/>
                    <a:lstStyle/>
                    <a:p>
                      <a:pPr algn="ctr" fontAlgn="b"/>
                      <a:r>
                        <a:rPr lang="en-IN" sz="2400" b="0" i="0" u="none" strike="noStrike" dirty="0" smtClean="0">
                          <a:solidFill>
                            <a:srgbClr val="000000"/>
                          </a:solidFill>
                          <a:latin typeface="Garamond"/>
                        </a:rPr>
                        <a:t>17,792,005</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12.64</a:t>
                      </a:r>
                    </a:p>
                  </a:txBody>
                  <a:tcPr marL="9525" marR="9525" marT="9525" marB="0" anchor="b"/>
                </a:tc>
              </a:tr>
              <a:tr h="331417">
                <a:tc>
                  <a:txBody>
                    <a:bodyPr/>
                    <a:lstStyle/>
                    <a:p>
                      <a:pPr algn="l" fontAlgn="b"/>
                      <a:r>
                        <a:rPr lang="en-IN" sz="2400" b="0" i="0" u="none" strike="noStrike" dirty="0">
                          <a:solidFill>
                            <a:srgbClr val="000000"/>
                          </a:solidFill>
                          <a:latin typeface="Garamond"/>
                        </a:rPr>
                        <a:t>Trade, Hotels and Restaurants</a:t>
                      </a:r>
                    </a:p>
                  </a:txBody>
                  <a:tcPr marL="9525" marR="9525" marT="9525" marB="0" anchor="b"/>
                </a:tc>
                <a:tc>
                  <a:txBody>
                    <a:bodyPr/>
                    <a:lstStyle/>
                    <a:p>
                      <a:pPr algn="ctr" fontAlgn="b"/>
                      <a:r>
                        <a:rPr lang="en-IN" sz="2400" b="0" i="0" u="none" strike="noStrike" dirty="0" smtClean="0">
                          <a:solidFill>
                            <a:srgbClr val="000000"/>
                          </a:solidFill>
                          <a:latin typeface="Garamond"/>
                        </a:rPr>
                        <a:t>39,618,606</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28.15</a:t>
                      </a:r>
                    </a:p>
                  </a:txBody>
                  <a:tcPr marL="9525" marR="9525" marT="9525" marB="0" anchor="b"/>
                </a:tc>
              </a:tr>
              <a:tr h="331417">
                <a:tc>
                  <a:txBody>
                    <a:bodyPr/>
                    <a:lstStyle/>
                    <a:p>
                      <a:pPr algn="l" fontAlgn="b"/>
                      <a:r>
                        <a:rPr lang="en-IN" sz="2400" b="0" i="0" u="none" strike="noStrike" dirty="0">
                          <a:solidFill>
                            <a:srgbClr val="000000"/>
                          </a:solidFill>
                          <a:latin typeface="Garamond"/>
                        </a:rPr>
                        <a:t>Transport, Storage and Communication</a:t>
                      </a:r>
                    </a:p>
                  </a:txBody>
                  <a:tcPr marL="9525" marR="9525" marT="9525" marB="0" anchor="b"/>
                </a:tc>
                <a:tc>
                  <a:txBody>
                    <a:bodyPr/>
                    <a:lstStyle/>
                    <a:p>
                      <a:pPr algn="ctr" fontAlgn="b"/>
                      <a:r>
                        <a:rPr lang="en-IN" sz="2400" b="0" i="0" u="none" strike="noStrike" dirty="0" smtClean="0">
                          <a:solidFill>
                            <a:srgbClr val="000000"/>
                          </a:solidFill>
                          <a:latin typeface="Garamond"/>
                        </a:rPr>
                        <a:t>10,891,631</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7.74</a:t>
                      </a:r>
                    </a:p>
                  </a:txBody>
                  <a:tcPr marL="9525" marR="9525" marT="9525" marB="0" anchor="b"/>
                </a:tc>
              </a:tr>
              <a:tr h="331417">
                <a:tc>
                  <a:txBody>
                    <a:bodyPr/>
                    <a:lstStyle/>
                    <a:p>
                      <a:pPr algn="l" fontAlgn="b"/>
                      <a:r>
                        <a:rPr lang="en-IN" sz="2400" b="0" i="0" u="none" strike="noStrike" dirty="0">
                          <a:solidFill>
                            <a:srgbClr val="000000"/>
                          </a:solidFill>
                          <a:latin typeface="Garamond"/>
                        </a:rPr>
                        <a:t>Other services</a:t>
                      </a:r>
                    </a:p>
                  </a:txBody>
                  <a:tcPr marL="9525" marR="9525" marT="9525" marB="0" anchor="b"/>
                </a:tc>
                <a:tc>
                  <a:txBody>
                    <a:bodyPr/>
                    <a:lstStyle/>
                    <a:p>
                      <a:pPr algn="ctr" fontAlgn="b"/>
                      <a:r>
                        <a:rPr lang="en-IN" sz="2400" b="0" i="0" u="none" strike="noStrike" dirty="0" smtClean="0">
                          <a:solidFill>
                            <a:srgbClr val="000000"/>
                          </a:solidFill>
                          <a:latin typeface="Garamond"/>
                        </a:rPr>
                        <a:t>30,854,158</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21.93</a:t>
                      </a:r>
                    </a:p>
                  </a:txBody>
                  <a:tcPr marL="9525" marR="9525" marT="9525" marB="0" anchor="b"/>
                </a:tc>
              </a:tr>
              <a:tr h="331417">
                <a:tc>
                  <a:txBody>
                    <a:bodyPr/>
                    <a:lstStyle/>
                    <a:p>
                      <a:pPr algn="l" fontAlgn="b"/>
                      <a:r>
                        <a:rPr lang="en-IN" sz="2400" b="0" i="0" u="none" strike="noStrike" dirty="0">
                          <a:solidFill>
                            <a:srgbClr val="000000"/>
                          </a:solidFill>
                          <a:latin typeface="Garamond"/>
                        </a:rPr>
                        <a:t>Total</a:t>
                      </a:r>
                    </a:p>
                  </a:txBody>
                  <a:tcPr marL="9525" marR="9525" marT="9525" marB="0" anchor="b"/>
                </a:tc>
                <a:tc>
                  <a:txBody>
                    <a:bodyPr/>
                    <a:lstStyle/>
                    <a:p>
                      <a:pPr algn="ctr" fontAlgn="b"/>
                      <a:r>
                        <a:rPr lang="en-IN" sz="2400" b="0" i="0" u="none" strike="noStrike" dirty="0" smtClean="0">
                          <a:solidFill>
                            <a:srgbClr val="000000"/>
                          </a:solidFill>
                          <a:latin typeface="Garamond"/>
                        </a:rPr>
                        <a:t>140,721,249</a:t>
                      </a:r>
                      <a:endParaRPr lang="en-IN" sz="2400" b="0" i="0" u="none" strike="noStrike" dirty="0">
                        <a:solidFill>
                          <a:srgbClr val="000000"/>
                        </a:solidFill>
                        <a:latin typeface="Garamond"/>
                      </a:endParaRPr>
                    </a:p>
                  </a:txBody>
                  <a:tcPr marL="9525" marR="9525" marT="9525" marB="0" anchor="b"/>
                </a:tc>
                <a:tc>
                  <a:txBody>
                    <a:bodyPr/>
                    <a:lstStyle/>
                    <a:p>
                      <a:pPr algn="ctr" fontAlgn="b"/>
                      <a:r>
                        <a:rPr lang="en-IN" sz="2400" b="0" i="0" u="none" strike="noStrike" dirty="0">
                          <a:solidFill>
                            <a:srgbClr val="000000"/>
                          </a:solidFill>
                          <a:latin typeface="Garamond"/>
                        </a:rPr>
                        <a:t>100</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81000"/>
          <a:ext cx="8686800" cy="6045204"/>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01129">
                <a:tc>
                  <a:txBody>
                    <a:bodyPr/>
                    <a:lstStyle/>
                    <a:p>
                      <a:r>
                        <a:rPr lang="en-US" sz="2000" dirty="0" smtClean="0"/>
                        <a:t>Sectors</a:t>
                      </a:r>
                      <a:endParaRPr lang="en-US" sz="2000" dirty="0"/>
                    </a:p>
                  </a:txBody>
                  <a:tcPr marT="45726" marB="45726"/>
                </a:tc>
                <a:tc>
                  <a:txBody>
                    <a:bodyPr/>
                    <a:lstStyle/>
                    <a:p>
                      <a:r>
                        <a:rPr lang="en-US" sz="2000" dirty="0" smtClean="0"/>
                        <a:t>1983 to 93-94</a:t>
                      </a:r>
                      <a:endParaRPr lang="en-US" sz="2000" dirty="0"/>
                    </a:p>
                  </a:txBody>
                  <a:tcPr marT="45726" marB="45726"/>
                </a:tc>
                <a:tc>
                  <a:txBody>
                    <a:bodyPr/>
                    <a:lstStyle/>
                    <a:p>
                      <a:r>
                        <a:rPr lang="en-US" sz="2000" dirty="0" smtClean="0"/>
                        <a:t>1993-94-2004-05</a:t>
                      </a:r>
                      <a:endParaRPr lang="en-US" sz="2000" dirty="0"/>
                    </a:p>
                  </a:txBody>
                  <a:tcPr marT="45726" marB="45726"/>
                </a:tc>
                <a:tc>
                  <a:txBody>
                    <a:bodyPr/>
                    <a:lstStyle/>
                    <a:p>
                      <a:r>
                        <a:rPr lang="en-US" sz="2000" dirty="0" smtClean="0"/>
                        <a:t>1999-00 to 2009-10</a:t>
                      </a:r>
                      <a:endParaRPr lang="en-US" sz="2000" dirty="0"/>
                    </a:p>
                  </a:txBody>
                  <a:tcPr marT="45726" marB="45726"/>
                </a:tc>
                <a:tc>
                  <a:txBody>
                    <a:bodyPr/>
                    <a:lstStyle/>
                    <a:p>
                      <a:r>
                        <a:rPr lang="en-US" sz="2000" dirty="0" smtClean="0"/>
                        <a:t>2004-05</a:t>
                      </a:r>
                      <a:r>
                        <a:rPr lang="en-US" sz="2000" baseline="0" dirty="0" smtClean="0"/>
                        <a:t> to 2009-10</a:t>
                      </a:r>
                      <a:endParaRPr lang="en-US" sz="2000" dirty="0"/>
                    </a:p>
                  </a:txBody>
                  <a:tcPr marT="45726" marB="45726"/>
                </a:tc>
              </a:tr>
              <a:tr h="485825">
                <a:tc>
                  <a:txBody>
                    <a:bodyPr/>
                    <a:lstStyle/>
                    <a:p>
                      <a:r>
                        <a:rPr lang="en-US" sz="2000" b="1" dirty="0" smtClean="0"/>
                        <a:t>Agriculture</a:t>
                      </a:r>
                      <a:endParaRPr lang="en-US" sz="2000" b="1" dirty="0"/>
                    </a:p>
                  </a:txBody>
                  <a:tcPr marT="45726" marB="45726"/>
                </a:tc>
                <a:tc>
                  <a:txBody>
                    <a:bodyPr/>
                    <a:lstStyle/>
                    <a:p>
                      <a:r>
                        <a:rPr lang="en-US" sz="2000" b="1" dirty="0" smtClean="0"/>
                        <a:t>0.49</a:t>
                      </a:r>
                      <a:endParaRPr lang="en-US" sz="2000" b="1" dirty="0"/>
                    </a:p>
                  </a:txBody>
                  <a:tcPr marT="45726" marB="45726"/>
                </a:tc>
                <a:tc>
                  <a:txBody>
                    <a:bodyPr/>
                    <a:lstStyle/>
                    <a:p>
                      <a:r>
                        <a:rPr lang="en-US" sz="2000" b="1" dirty="0" smtClean="0"/>
                        <a:t>0.26</a:t>
                      </a:r>
                      <a:endParaRPr lang="en-US" sz="2000" b="1" dirty="0"/>
                    </a:p>
                  </a:txBody>
                  <a:tcPr marT="45726" marB="45726"/>
                </a:tc>
                <a:tc>
                  <a:txBody>
                    <a:bodyPr/>
                    <a:lstStyle/>
                    <a:p>
                      <a:r>
                        <a:rPr lang="en-US" sz="2000" b="1" dirty="0" smtClean="0"/>
                        <a:t>-0.05</a:t>
                      </a:r>
                      <a:endParaRPr lang="en-US" sz="2000" b="1" dirty="0"/>
                    </a:p>
                  </a:txBody>
                  <a:tcPr marT="45726" marB="45726"/>
                </a:tc>
                <a:tc>
                  <a:txBody>
                    <a:bodyPr/>
                    <a:lstStyle/>
                    <a:p>
                      <a:r>
                        <a:rPr lang="en-US" sz="2000" b="1" dirty="0" smtClean="0"/>
                        <a:t>-0.53</a:t>
                      </a:r>
                      <a:endParaRPr lang="en-US" sz="2000" b="1" dirty="0"/>
                    </a:p>
                  </a:txBody>
                  <a:tcPr marT="45726" marB="45726"/>
                </a:tc>
              </a:tr>
              <a:tr h="485825">
                <a:tc>
                  <a:txBody>
                    <a:bodyPr/>
                    <a:lstStyle/>
                    <a:p>
                      <a:r>
                        <a:rPr lang="en-US" sz="2000" b="0" dirty="0" smtClean="0"/>
                        <a:t>Manf</a:t>
                      </a:r>
                      <a:endParaRPr lang="en-US" sz="2000" b="0" dirty="0"/>
                    </a:p>
                  </a:txBody>
                  <a:tcPr marT="45726" marB="45726"/>
                </a:tc>
                <a:tc>
                  <a:txBody>
                    <a:bodyPr/>
                    <a:lstStyle/>
                    <a:p>
                      <a:r>
                        <a:rPr lang="en-US" sz="2000" b="0" dirty="0" smtClean="0"/>
                        <a:t>0.41</a:t>
                      </a:r>
                      <a:endParaRPr lang="en-US" sz="2000" b="0" dirty="0"/>
                    </a:p>
                  </a:txBody>
                  <a:tcPr marT="45726" marB="45726"/>
                </a:tc>
                <a:tc>
                  <a:txBody>
                    <a:bodyPr/>
                    <a:lstStyle/>
                    <a:p>
                      <a:r>
                        <a:rPr lang="en-US" sz="2000" b="0" dirty="0" smtClean="0"/>
                        <a:t>0.47</a:t>
                      </a:r>
                      <a:endParaRPr lang="en-US" sz="2000" b="0" dirty="0"/>
                    </a:p>
                  </a:txBody>
                  <a:tcPr marT="45726" marB="45726"/>
                </a:tc>
                <a:tc>
                  <a:txBody>
                    <a:bodyPr/>
                    <a:lstStyle/>
                    <a:p>
                      <a:r>
                        <a:rPr lang="en-US" sz="2000" b="0" dirty="0" smtClean="0"/>
                        <a:t>0.25</a:t>
                      </a:r>
                      <a:endParaRPr lang="en-US" sz="2000" b="0" dirty="0"/>
                    </a:p>
                  </a:txBody>
                  <a:tcPr marT="45726" marB="45726"/>
                </a:tc>
                <a:tc>
                  <a:txBody>
                    <a:bodyPr/>
                    <a:lstStyle/>
                    <a:p>
                      <a:r>
                        <a:rPr lang="en-US" sz="2000" b="0" dirty="0" smtClean="0"/>
                        <a:t>-0.11</a:t>
                      </a:r>
                      <a:endParaRPr lang="en-US" sz="2000" b="0" dirty="0"/>
                    </a:p>
                  </a:txBody>
                  <a:tcPr marT="45726" marB="45726"/>
                </a:tc>
              </a:tr>
              <a:tr h="485825">
                <a:tc>
                  <a:txBody>
                    <a:bodyPr/>
                    <a:lstStyle/>
                    <a:p>
                      <a:r>
                        <a:rPr lang="en-US" sz="2000" dirty="0" smtClean="0"/>
                        <a:t>Construction</a:t>
                      </a:r>
                      <a:endParaRPr lang="en-US" sz="2000" dirty="0"/>
                    </a:p>
                  </a:txBody>
                  <a:tcPr marT="45726" marB="45726"/>
                </a:tc>
                <a:tc>
                  <a:txBody>
                    <a:bodyPr/>
                    <a:lstStyle/>
                    <a:p>
                      <a:r>
                        <a:rPr lang="en-US" sz="2000" dirty="0" smtClean="0"/>
                        <a:t>1.16</a:t>
                      </a:r>
                      <a:endParaRPr lang="en-US" sz="2000" dirty="0"/>
                    </a:p>
                  </a:txBody>
                  <a:tcPr marT="45726" marB="45726"/>
                </a:tc>
                <a:tc>
                  <a:txBody>
                    <a:bodyPr/>
                    <a:lstStyle/>
                    <a:p>
                      <a:r>
                        <a:rPr lang="en-US" sz="2000" dirty="0" smtClean="0"/>
                        <a:t>0.94</a:t>
                      </a:r>
                      <a:endParaRPr lang="en-US" sz="2000" dirty="0"/>
                    </a:p>
                  </a:txBody>
                  <a:tcPr marT="45726" marB="45726"/>
                </a:tc>
                <a:tc>
                  <a:txBody>
                    <a:bodyPr/>
                    <a:lstStyle/>
                    <a:p>
                      <a:r>
                        <a:rPr lang="en-US" sz="2000" dirty="0" smtClean="0"/>
                        <a:t>1.06</a:t>
                      </a:r>
                      <a:endParaRPr lang="en-US" sz="2000" dirty="0"/>
                    </a:p>
                  </a:txBody>
                  <a:tcPr marT="45726" marB="45726"/>
                </a:tc>
                <a:tc>
                  <a:txBody>
                    <a:bodyPr/>
                    <a:lstStyle/>
                    <a:p>
                      <a:r>
                        <a:rPr lang="en-US" sz="2000" dirty="0" smtClean="0"/>
                        <a:t>1.22</a:t>
                      </a:r>
                      <a:endParaRPr lang="en-US" sz="2000" dirty="0"/>
                    </a:p>
                  </a:txBody>
                  <a:tcPr marT="45726" marB="45726"/>
                </a:tc>
              </a:tr>
              <a:tr h="485825">
                <a:tc>
                  <a:txBody>
                    <a:bodyPr/>
                    <a:lstStyle/>
                    <a:p>
                      <a:r>
                        <a:rPr lang="en-US" sz="2000" b="1" dirty="0" smtClean="0"/>
                        <a:t>Secondary</a:t>
                      </a:r>
                      <a:endParaRPr lang="en-US" sz="2000" b="1" dirty="0"/>
                    </a:p>
                  </a:txBody>
                  <a:tcPr marT="45726" marB="45726"/>
                </a:tc>
                <a:tc>
                  <a:txBody>
                    <a:bodyPr/>
                    <a:lstStyle/>
                    <a:p>
                      <a:r>
                        <a:rPr lang="en-US" sz="2000" b="1" dirty="0" smtClean="0"/>
                        <a:t>0.53</a:t>
                      </a:r>
                      <a:endParaRPr lang="en-US" sz="2000" b="1" dirty="0"/>
                    </a:p>
                  </a:txBody>
                  <a:tcPr marT="45726" marB="45726"/>
                </a:tc>
                <a:tc>
                  <a:txBody>
                    <a:bodyPr/>
                    <a:lstStyle/>
                    <a:p>
                      <a:r>
                        <a:rPr lang="en-US" sz="2000" b="1" dirty="0" smtClean="0"/>
                        <a:t>0.59</a:t>
                      </a:r>
                      <a:endParaRPr lang="en-US" sz="2000" b="1" dirty="0"/>
                    </a:p>
                  </a:txBody>
                  <a:tcPr marT="45726" marB="45726"/>
                </a:tc>
                <a:tc>
                  <a:txBody>
                    <a:bodyPr/>
                    <a:lstStyle/>
                    <a:p>
                      <a:r>
                        <a:rPr lang="en-US" sz="2000" b="1" dirty="0" smtClean="0"/>
                        <a:t>0.60</a:t>
                      </a:r>
                      <a:endParaRPr lang="en-US" sz="2000" b="1" dirty="0"/>
                    </a:p>
                  </a:txBody>
                  <a:tcPr marT="45726" marB="45726"/>
                </a:tc>
                <a:tc>
                  <a:txBody>
                    <a:bodyPr/>
                    <a:lstStyle/>
                    <a:p>
                      <a:r>
                        <a:rPr lang="en-US" sz="2000" b="1" dirty="0" smtClean="0"/>
                        <a:t>0.39</a:t>
                      </a:r>
                      <a:endParaRPr lang="en-US" sz="2000" b="1" dirty="0"/>
                    </a:p>
                  </a:txBody>
                  <a:tcPr marT="45726" marB="45726"/>
                </a:tc>
              </a:tr>
              <a:tr h="485825">
                <a:tc>
                  <a:txBody>
                    <a:bodyPr/>
                    <a:lstStyle/>
                    <a:p>
                      <a:r>
                        <a:rPr lang="en-US" sz="2000" b="0" dirty="0" smtClean="0"/>
                        <a:t>Trade, Hotel</a:t>
                      </a:r>
                      <a:endParaRPr lang="en-US" sz="2000" b="0" dirty="0"/>
                    </a:p>
                  </a:txBody>
                  <a:tcPr marT="45726" marB="45726"/>
                </a:tc>
                <a:tc>
                  <a:txBody>
                    <a:bodyPr/>
                    <a:lstStyle/>
                    <a:p>
                      <a:r>
                        <a:rPr lang="en-US" sz="2000" b="0" dirty="0" smtClean="0"/>
                        <a:t>0.67</a:t>
                      </a:r>
                      <a:endParaRPr lang="en-US" sz="2000" b="0" dirty="0"/>
                    </a:p>
                  </a:txBody>
                  <a:tcPr marT="45726" marB="45726"/>
                </a:tc>
                <a:tc>
                  <a:txBody>
                    <a:bodyPr/>
                    <a:lstStyle/>
                    <a:p>
                      <a:r>
                        <a:rPr lang="en-US" sz="2000" b="0" dirty="0" smtClean="0"/>
                        <a:t>0.61</a:t>
                      </a:r>
                      <a:endParaRPr lang="en-US" sz="2000" b="0" dirty="0"/>
                    </a:p>
                  </a:txBody>
                  <a:tcPr marT="45726" marB="45726"/>
                </a:tc>
                <a:tc>
                  <a:txBody>
                    <a:bodyPr/>
                    <a:lstStyle/>
                    <a:p>
                      <a:r>
                        <a:rPr lang="en-US" sz="2000" b="0" dirty="0" smtClean="0"/>
                        <a:t>0.30</a:t>
                      </a:r>
                      <a:endParaRPr lang="en-US" sz="2000" b="0" dirty="0"/>
                    </a:p>
                  </a:txBody>
                  <a:tcPr marT="45726" marB="45726"/>
                </a:tc>
                <a:tc>
                  <a:txBody>
                    <a:bodyPr/>
                    <a:lstStyle/>
                    <a:p>
                      <a:r>
                        <a:rPr lang="en-US" sz="2000" b="0" dirty="0" smtClean="0"/>
                        <a:t>0.12</a:t>
                      </a:r>
                      <a:endParaRPr lang="en-US" sz="2000" b="0" dirty="0"/>
                    </a:p>
                  </a:txBody>
                  <a:tcPr marT="45726" marB="45726"/>
                </a:tc>
              </a:tr>
              <a:tr h="485825">
                <a:tc>
                  <a:txBody>
                    <a:bodyPr/>
                    <a:lstStyle/>
                    <a:p>
                      <a:r>
                        <a:rPr lang="en-US" sz="2000" b="0" dirty="0" smtClean="0"/>
                        <a:t>Trans &amp; Com</a:t>
                      </a:r>
                      <a:endParaRPr lang="en-US" sz="2000" b="0" dirty="0"/>
                    </a:p>
                  </a:txBody>
                  <a:tcPr marT="45726" marB="45726"/>
                </a:tc>
                <a:tc>
                  <a:txBody>
                    <a:bodyPr/>
                    <a:lstStyle/>
                    <a:p>
                      <a:r>
                        <a:rPr lang="en-US" sz="2000" b="0" dirty="0" smtClean="0"/>
                        <a:t>0.56</a:t>
                      </a:r>
                      <a:endParaRPr lang="en-US" sz="2000" b="0" dirty="0"/>
                    </a:p>
                  </a:txBody>
                  <a:tcPr marT="45726" marB="45726"/>
                </a:tc>
                <a:tc>
                  <a:txBody>
                    <a:bodyPr/>
                    <a:lstStyle/>
                    <a:p>
                      <a:r>
                        <a:rPr lang="en-US" sz="2000" b="0" dirty="0" smtClean="0"/>
                        <a:t>0.49</a:t>
                      </a:r>
                      <a:endParaRPr lang="en-US" sz="2000" b="0" dirty="0"/>
                    </a:p>
                  </a:txBody>
                  <a:tcPr marT="45726" marB="45726"/>
                </a:tc>
                <a:tc>
                  <a:txBody>
                    <a:bodyPr/>
                    <a:lstStyle/>
                    <a:p>
                      <a:r>
                        <a:rPr lang="en-US" sz="2000" b="0" dirty="0" smtClean="0"/>
                        <a:t>0.25</a:t>
                      </a:r>
                      <a:endParaRPr lang="en-US" sz="2000" b="0" dirty="0"/>
                    </a:p>
                  </a:txBody>
                  <a:tcPr marT="45726" marB="45726"/>
                </a:tc>
                <a:tc>
                  <a:txBody>
                    <a:bodyPr/>
                    <a:lstStyle/>
                    <a:p>
                      <a:r>
                        <a:rPr lang="en-US" sz="2000" b="0" dirty="0" smtClean="0"/>
                        <a:t>0.13</a:t>
                      </a:r>
                      <a:endParaRPr lang="en-US" sz="2000" b="0" dirty="0"/>
                    </a:p>
                  </a:txBody>
                  <a:tcPr marT="45726" marB="45726"/>
                </a:tc>
              </a:tr>
              <a:tr h="485825">
                <a:tc>
                  <a:txBody>
                    <a:bodyPr/>
                    <a:lstStyle/>
                    <a:p>
                      <a:r>
                        <a:rPr lang="en-US" sz="2000" b="0" dirty="0" smtClean="0"/>
                        <a:t>Fin &amp; insu</a:t>
                      </a:r>
                      <a:endParaRPr lang="en-US" sz="2000" b="0" dirty="0"/>
                    </a:p>
                  </a:txBody>
                  <a:tcPr marT="45726" marB="45726"/>
                </a:tc>
                <a:tc>
                  <a:txBody>
                    <a:bodyPr/>
                    <a:lstStyle/>
                    <a:p>
                      <a:r>
                        <a:rPr lang="en-US" sz="2000" b="0" dirty="0" smtClean="0"/>
                        <a:t>0.39</a:t>
                      </a:r>
                      <a:endParaRPr lang="en-US" sz="2000" b="0" dirty="0"/>
                    </a:p>
                  </a:txBody>
                  <a:tcPr marT="45726" marB="45726"/>
                </a:tc>
                <a:tc>
                  <a:txBody>
                    <a:bodyPr/>
                    <a:lstStyle/>
                    <a:p>
                      <a:r>
                        <a:rPr lang="en-US" sz="2000" b="0" dirty="0" smtClean="0"/>
                        <a:t>0.99</a:t>
                      </a:r>
                      <a:endParaRPr lang="en-US" sz="2000" b="0" dirty="0"/>
                    </a:p>
                  </a:txBody>
                  <a:tcPr marT="45726" marB="45726"/>
                </a:tc>
                <a:tc>
                  <a:txBody>
                    <a:bodyPr/>
                    <a:lstStyle/>
                    <a:p>
                      <a:r>
                        <a:rPr lang="en-US" sz="2000" b="0" dirty="0" smtClean="0"/>
                        <a:t>0.81</a:t>
                      </a:r>
                      <a:endParaRPr lang="en-US" sz="2000" b="0" dirty="0"/>
                    </a:p>
                  </a:txBody>
                  <a:tcPr marT="45726" marB="45726"/>
                </a:tc>
                <a:tc>
                  <a:txBody>
                    <a:bodyPr/>
                    <a:lstStyle/>
                    <a:p>
                      <a:r>
                        <a:rPr lang="en-US" sz="2000" b="0" dirty="0" smtClean="0"/>
                        <a:t>0.47</a:t>
                      </a:r>
                      <a:endParaRPr lang="en-US" sz="2000" b="0" dirty="0"/>
                    </a:p>
                  </a:txBody>
                  <a:tcPr marT="45726" marB="45726"/>
                </a:tc>
              </a:tr>
              <a:tr h="485825">
                <a:tc>
                  <a:txBody>
                    <a:bodyPr/>
                    <a:lstStyle/>
                    <a:p>
                      <a:r>
                        <a:rPr lang="en-US" sz="2000" b="0" dirty="0" smtClean="0"/>
                        <a:t>Com, social</a:t>
                      </a:r>
                      <a:endParaRPr lang="en-US" sz="2000" b="0" dirty="0"/>
                    </a:p>
                  </a:txBody>
                  <a:tcPr marT="45726" marB="45726"/>
                </a:tc>
                <a:tc>
                  <a:txBody>
                    <a:bodyPr/>
                    <a:lstStyle/>
                    <a:p>
                      <a:r>
                        <a:rPr lang="en-US" sz="2000" b="0" dirty="0" smtClean="0"/>
                        <a:t>0.67</a:t>
                      </a:r>
                      <a:endParaRPr lang="en-US" sz="2000" b="0" dirty="0"/>
                    </a:p>
                  </a:txBody>
                  <a:tcPr marT="45726" marB="45726"/>
                </a:tc>
                <a:tc>
                  <a:txBody>
                    <a:bodyPr/>
                    <a:lstStyle/>
                    <a:p>
                      <a:r>
                        <a:rPr lang="en-US" sz="2000" b="0" dirty="0" smtClean="0"/>
                        <a:t>0.06</a:t>
                      </a:r>
                      <a:endParaRPr lang="en-US" sz="2000" b="0" dirty="0"/>
                    </a:p>
                  </a:txBody>
                  <a:tcPr marT="45726" marB="45726"/>
                </a:tc>
                <a:tc>
                  <a:txBody>
                    <a:bodyPr/>
                    <a:lstStyle/>
                    <a:p>
                      <a:r>
                        <a:rPr lang="en-US" sz="2000" b="0" dirty="0" smtClean="0"/>
                        <a:t>0.28</a:t>
                      </a:r>
                      <a:endParaRPr lang="en-US" sz="2000" b="0" dirty="0"/>
                    </a:p>
                  </a:txBody>
                  <a:tcPr marT="45726" marB="45726"/>
                </a:tc>
                <a:tc>
                  <a:txBody>
                    <a:bodyPr/>
                    <a:lstStyle/>
                    <a:p>
                      <a:r>
                        <a:rPr lang="en-US" sz="2000" b="0" dirty="0" smtClean="0"/>
                        <a:t>0.12</a:t>
                      </a:r>
                      <a:endParaRPr lang="en-US" sz="2000" b="0" dirty="0"/>
                    </a:p>
                  </a:txBody>
                  <a:tcPr marT="45726" marB="45726"/>
                </a:tc>
              </a:tr>
              <a:tr h="485825">
                <a:tc>
                  <a:txBody>
                    <a:bodyPr/>
                    <a:lstStyle/>
                    <a:p>
                      <a:r>
                        <a:rPr lang="en-US" sz="2000" b="1" dirty="0" smtClean="0"/>
                        <a:t>Tertiary Sec</a:t>
                      </a:r>
                      <a:endParaRPr lang="en-US" sz="2000" b="1" dirty="0"/>
                    </a:p>
                  </a:txBody>
                  <a:tcPr marT="45726" marB="45726"/>
                </a:tc>
                <a:tc>
                  <a:txBody>
                    <a:bodyPr/>
                    <a:lstStyle/>
                    <a:p>
                      <a:r>
                        <a:rPr lang="en-US" sz="2000" b="1" dirty="0" smtClean="0"/>
                        <a:t>0.57</a:t>
                      </a:r>
                      <a:endParaRPr lang="en-US" sz="2000" b="1" dirty="0"/>
                    </a:p>
                  </a:txBody>
                  <a:tcPr marT="45726" marB="45726"/>
                </a:tc>
                <a:tc>
                  <a:txBody>
                    <a:bodyPr/>
                    <a:lstStyle/>
                    <a:p>
                      <a:r>
                        <a:rPr lang="en-US" sz="2000" b="1" dirty="0" smtClean="0"/>
                        <a:t>0.43</a:t>
                      </a:r>
                      <a:endParaRPr lang="en-US" sz="2000" b="1" dirty="0"/>
                    </a:p>
                  </a:txBody>
                  <a:tcPr marT="45726" marB="45726"/>
                </a:tc>
                <a:tc>
                  <a:txBody>
                    <a:bodyPr/>
                    <a:lstStyle/>
                    <a:p>
                      <a:r>
                        <a:rPr lang="en-US" sz="2000" b="1" dirty="0" smtClean="0"/>
                        <a:t>0.30</a:t>
                      </a:r>
                      <a:endParaRPr lang="en-US" sz="2000" b="1" dirty="0"/>
                    </a:p>
                  </a:txBody>
                  <a:tcPr marT="45726" marB="45726"/>
                </a:tc>
                <a:tc>
                  <a:txBody>
                    <a:bodyPr/>
                    <a:lstStyle/>
                    <a:p>
                      <a:r>
                        <a:rPr lang="en-US" sz="2000" b="1" dirty="0" smtClean="0"/>
                        <a:t>0.14</a:t>
                      </a:r>
                      <a:endParaRPr lang="en-US" sz="2000" b="1" dirty="0"/>
                    </a:p>
                  </a:txBody>
                  <a:tcPr marT="45726" marB="45726"/>
                </a:tc>
              </a:tr>
              <a:tr h="485825">
                <a:tc>
                  <a:txBody>
                    <a:bodyPr/>
                    <a:lstStyle/>
                    <a:p>
                      <a:r>
                        <a:rPr lang="en-US" sz="2000" b="1" dirty="0" smtClean="0"/>
                        <a:t>Total</a:t>
                      </a:r>
                      <a:endParaRPr lang="en-US" sz="2000" b="1" dirty="0"/>
                    </a:p>
                  </a:txBody>
                  <a:tcPr marT="45726" marB="45726"/>
                </a:tc>
                <a:tc>
                  <a:txBody>
                    <a:bodyPr/>
                    <a:lstStyle/>
                    <a:p>
                      <a:r>
                        <a:rPr lang="en-US" sz="2000" b="1" dirty="0" smtClean="0"/>
                        <a:t>0.41</a:t>
                      </a:r>
                      <a:endParaRPr lang="en-US" sz="2000" b="1" dirty="0"/>
                    </a:p>
                  </a:txBody>
                  <a:tcPr marT="45726" marB="45726"/>
                </a:tc>
                <a:tc>
                  <a:txBody>
                    <a:bodyPr/>
                    <a:lstStyle/>
                    <a:p>
                      <a:r>
                        <a:rPr lang="en-US" sz="2000" b="1" dirty="0" smtClean="0"/>
                        <a:t>0.29</a:t>
                      </a:r>
                      <a:endParaRPr lang="en-US" sz="2000" b="1" dirty="0"/>
                    </a:p>
                  </a:txBody>
                  <a:tcPr marT="45726" marB="45726"/>
                </a:tc>
                <a:tc>
                  <a:txBody>
                    <a:bodyPr/>
                    <a:lstStyle/>
                    <a:p>
                      <a:r>
                        <a:rPr lang="en-US" sz="2000" b="1" dirty="0" smtClean="0"/>
                        <a:t>0.20</a:t>
                      </a:r>
                      <a:endParaRPr lang="en-US" sz="2000" b="1" dirty="0"/>
                    </a:p>
                  </a:txBody>
                  <a:tcPr marT="45726" marB="45726"/>
                </a:tc>
                <a:tc>
                  <a:txBody>
                    <a:bodyPr/>
                    <a:lstStyle/>
                    <a:p>
                      <a:r>
                        <a:rPr lang="en-US" sz="2000" b="1" dirty="0" smtClean="0"/>
                        <a:t>0.02</a:t>
                      </a:r>
                      <a:endParaRPr lang="en-US" sz="2000" b="1" dirty="0"/>
                    </a:p>
                  </a:txBody>
                  <a:tcPr marT="45726" marB="45726"/>
                </a:tc>
              </a:tr>
              <a:tr h="485825">
                <a:tc gridSpan="5">
                  <a:txBody>
                    <a:bodyPr/>
                    <a:lstStyle/>
                    <a:p>
                      <a:r>
                        <a:rPr lang="en-US" sz="2000" b="1" dirty="0" smtClean="0"/>
                        <a:t>Elasticity declined for all sectors particularly manufac. Except constr.</a:t>
                      </a:r>
                      <a:endParaRPr lang="en-US" sz="2000" b="1" dirty="0"/>
                    </a:p>
                  </a:txBody>
                  <a:tcPr marT="45726" marB="45726"/>
                </a:tc>
                <a:tc hMerge="1">
                  <a:txBody>
                    <a:bodyPr/>
                    <a:lstStyle/>
                    <a:p>
                      <a:endParaRPr lang="en-US" sz="2000" b="1" dirty="0"/>
                    </a:p>
                  </a:txBody>
                  <a:tcPr/>
                </a:tc>
                <a:tc hMerge="1">
                  <a:txBody>
                    <a:bodyPr/>
                    <a:lstStyle/>
                    <a:p>
                      <a:endParaRPr lang="en-US" sz="2000" b="1" dirty="0"/>
                    </a:p>
                  </a:txBody>
                  <a:tcPr/>
                </a:tc>
                <a:tc hMerge="1">
                  <a:txBody>
                    <a:bodyPr/>
                    <a:lstStyle/>
                    <a:p>
                      <a:endParaRPr lang="en-US" sz="2000" b="1" dirty="0"/>
                    </a:p>
                  </a:txBody>
                  <a:tcPr/>
                </a:tc>
                <a:tc hMerge="1">
                  <a:txBody>
                    <a:bodyPr/>
                    <a:lstStyle/>
                    <a:p>
                      <a:endParaRPr lang="en-US" sz="2000" b="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McKinsey (2010) India's Urban Awakening</a:t>
            </a:r>
          </a:p>
        </p:txBody>
      </p:sp>
      <p:sp>
        <p:nvSpPr>
          <p:cNvPr id="3" name="Content Placeholder 2"/>
          <p:cNvSpPr>
            <a:spLocks noGrp="1"/>
          </p:cNvSpPr>
          <p:nvPr>
            <p:ph idx="1"/>
          </p:nvPr>
        </p:nvSpPr>
        <p:spPr/>
        <p:txBody>
          <a:bodyPr>
            <a:normAutofit/>
          </a:bodyPr>
          <a:lstStyle/>
          <a:p>
            <a:pPr algn="just"/>
            <a:r>
              <a:rPr lang="en-US" sz="2400" u="sng" dirty="0" smtClean="0">
                <a:latin typeface="Garamond" pitchFamily="18" charset="0"/>
              </a:rPr>
              <a:t>2008-2030</a:t>
            </a:r>
            <a:r>
              <a:rPr lang="en-US" sz="2400" dirty="0" smtClean="0">
                <a:latin typeface="Garamond" pitchFamily="18" charset="0"/>
              </a:rPr>
              <a:t>: Assumption of 7.4 percent growth rate per annum</a:t>
            </a:r>
          </a:p>
          <a:p>
            <a:pPr marL="342900" lvl="1" indent="-342900" algn="just">
              <a:buFont typeface="Arial" pitchFamily="34" charset="0"/>
              <a:buChar char="•"/>
            </a:pPr>
            <a:r>
              <a:rPr lang="en-US" sz="2400" u="sng" dirty="0" smtClean="0">
                <a:latin typeface="Garamond" pitchFamily="18" charset="0"/>
              </a:rPr>
              <a:t>Recycling Old Wine</a:t>
            </a:r>
            <a:r>
              <a:rPr lang="en-US" sz="2400" dirty="0" smtClean="0">
                <a:latin typeface="Garamond" pitchFamily="18" charset="0"/>
              </a:rPr>
              <a:t>: Implement 74th amendment- decentralization</a:t>
            </a:r>
          </a:p>
          <a:p>
            <a:pPr algn="just"/>
            <a:r>
              <a:rPr lang="en-US" sz="2400" dirty="0" smtClean="0">
                <a:latin typeface="Garamond" pitchFamily="18" charset="0"/>
                <a:ea typeface="+mj-ea"/>
                <a:cs typeface="+mj-cs"/>
              </a:rPr>
              <a:t>Mumbai’s GDP is projected to reach $ 265 billion by 2030</a:t>
            </a:r>
          </a:p>
          <a:p>
            <a:pPr algn="just"/>
            <a:r>
              <a:rPr lang="en-US" sz="2400" dirty="0" smtClean="0">
                <a:latin typeface="Garamond" pitchFamily="18" charset="0"/>
              </a:rPr>
              <a:t>Addressing life in India’s cities is clearly not an elitist endeavor but rather a central pillar of inclusive growth</a:t>
            </a:r>
            <a:endParaRPr lang="en-US" sz="2400" dirty="0" smtClean="0">
              <a:solidFill>
                <a:srgbClr val="FF0000"/>
              </a:solidFill>
              <a:latin typeface="Garamond" pitchFamily="18" charset="0"/>
              <a:ea typeface="+mj-ea"/>
              <a:cs typeface="+mj-cs"/>
            </a:endParaRPr>
          </a:p>
          <a:p>
            <a:pPr algn="just"/>
            <a:endParaRPr lang="en-US" sz="2400" dirty="0" smtClean="0">
              <a:latin typeface="Garamond" pitchFamily="18" charset="0"/>
              <a:ea typeface="+mj-ea"/>
              <a:cs typeface="+mj-cs"/>
            </a:endParaRPr>
          </a:p>
          <a:p>
            <a:pPr algn="just"/>
            <a:endParaRPr lang="en-US" sz="2400" dirty="0" smtClean="0">
              <a:latin typeface="Garamond" pitchFamily="18"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latin typeface="Garamond" pitchFamily="18" charset="0"/>
              </a:rPr>
              <a:t>Service: Rev or Sputter</a:t>
            </a:r>
            <a:endParaRPr lang="en-US" dirty="0"/>
          </a:p>
        </p:txBody>
      </p:sp>
      <p:sp>
        <p:nvSpPr>
          <p:cNvPr id="3" name="Text Placeholder 2"/>
          <p:cNvSpPr>
            <a:spLocks noGrp="1"/>
          </p:cNvSpPr>
          <p:nvPr>
            <p:ph type="body" idx="1"/>
          </p:nvPr>
        </p:nvSpPr>
        <p:spPr/>
        <p:txBody>
          <a:bodyPr/>
          <a:lstStyle/>
          <a:p>
            <a:pPr algn="ctr"/>
            <a:r>
              <a:rPr lang="en-US" dirty="0" smtClean="0">
                <a:latin typeface="Garamond" pitchFamily="18" charset="0"/>
              </a:rPr>
              <a:t>Sources of Growth 1980-2009</a:t>
            </a:r>
            <a:endParaRPr lang="en-US" dirty="0">
              <a:latin typeface="Garamond" pitchFamily="18" charset="0"/>
            </a:endParaRPr>
          </a:p>
        </p:txBody>
      </p:sp>
      <p:sp>
        <p:nvSpPr>
          <p:cNvPr id="5" name="Text Placeholder 4"/>
          <p:cNvSpPr>
            <a:spLocks noGrp="1"/>
          </p:cNvSpPr>
          <p:nvPr>
            <p:ph type="body" sz="quarter" idx="3"/>
          </p:nvPr>
        </p:nvSpPr>
        <p:spPr/>
        <p:txBody>
          <a:bodyPr/>
          <a:lstStyle/>
          <a:p>
            <a:pPr algn="ctr"/>
            <a:r>
              <a:rPr lang="en-US" dirty="0" smtClean="0">
                <a:latin typeface="Garamond" pitchFamily="18" charset="0"/>
              </a:rPr>
              <a:t>Job Creation (1991-2006)</a:t>
            </a:r>
            <a:endParaRPr lang="en-US" dirty="0">
              <a:latin typeface="Garamond"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718442" y="2357430"/>
            <a:ext cx="3639244" cy="3017051"/>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4645025" y="2296935"/>
            <a:ext cx="4041775" cy="2846577"/>
          </a:xfrm>
          <a:prstGeom prst="rect">
            <a:avLst/>
          </a:prstGeom>
          <a:noFill/>
          <a:ln w="9525">
            <a:noFill/>
            <a:miter lim="800000"/>
            <a:headEnd/>
            <a:tailEnd/>
          </a:ln>
          <a:effectLst/>
        </p:spPr>
      </p:pic>
      <p:sp>
        <p:nvSpPr>
          <p:cNvPr id="9" name="TextBox 8"/>
          <p:cNvSpPr txBox="1"/>
          <p:nvPr/>
        </p:nvSpPr>
        <p:spPr>
          <a:xfrm>
            <a:off x="857224" y="5443381"/>
            <a:ext cx="7715304"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Garamond" pitchFamily="18" charset="0"/>
              </a:rPr>
              <a:t>The potential for explosive growth was usually only seen in the manufacturing sector: this is no longer the case. (Ejaz Ghani et. al. (2012) Service with a Smile)</a:t>
            </a:r>
            <a:endParaRPr lang="en-US" sz="2400" dirty="0">
              <a:effectLst>
                <a:outerShdw blurRad="38100" dist="38100" dir="2700000" algn="tl">
                  <a:srgbClr val="000000">
                    <a:alpha val="43137"/>
                  </a:srgbClr>
                </a:outerShdw>
              </a:effectLst>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sz="3600" dirty="0" smtClean="0">
                <a:solidFill>
                  <a:srgbClr val="C00000"/>
                </a:solidFill>
                <a:effectLst>
                  <a:outerShdw blurRad="38100" dist="38100" dir="2700000" algn="tl">
                    <a:srgbClr val="000000">
                      <a:alpha val="43137"/>
                    </a:srgbClr>
                  </a:outerShdw>
                </a:effectLst>
                <a:latin typeface="Garamond" pitchFamily="18" charset="0"/>
              </a:rPr>
              <a:t>   Tailwinds 	             &gt;           Headwinds	                  </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8" name="Content Placeholder 7"/>
          <p:cNvSpPr>
            <a:spLocks noGrp="1"/>
          </p:cNvSpPr>
          <p:nvPr>
            <p:ph sz="half" idx="1"/>
          </p:nvPr>
        </p:nvSpPr>
        <p:spPr/>
        <p:txBody>
          <a:bodyPr>
            <a:normAutofit fontScale="85000" lnSpcReduction="20000"/>
          </a:bodyPr>
          <a:lstStyle/>
          <a:p>
            <a:pPr algn="just"/>
            <a:r>
              <a:rPr lang="en-US" dirty="0" smtClean="0">
                <a:latin typeface="Garamond" pitchFamily="18" charset="0"/>
              </a:rPr>
              <a:t>Agglomeration Effects, Knowledge Spill Over, Division of labour</a:t>
            </a:r>
          </a:p>
          <a:p>
            <a:pPr algn="just"/>
            <a:r>
              <a:rPr lang="en-US" dirty="0" smtClean="0">
                <a:latin typeface="Garamond" pitchFamily="18" charset="0"/>
              </a:rPr>
              <a:t>Mass production, Increased productivity</a:t>
            </a:r>
          </a:p>
          <a:p>
            <a:pPr algn="just"/>
            <a:r>
              <a:rPr lang="en-US" dirty="0" smtClean="0">
                <a:latin typeface="Garamond" pitchFamily="18" charset="0"/>
              </a:rPr>
              <a:t>Natural advantage, Transport costs, Job location affects the housing decisions, Workers will live in vicinity of factory emergence of towns/cities which in turn will attract other industries to support the population.</a:t>
            </a:r>
            <a:endParaRPr lang="en-US" dirty="0">
              <a:latin typeface="Garamond" pitchFamily="18" charset="0"/>
            </a:endParaRPr>
          </a:p>
        </p:txBody>
      </p:sp>
      <p:sp>
        <p:nvSpPr>
          <p:cNvPr id="9" name="Text Placeholder 8"/>
          <p:cNvSpPr>
            <a:spLocks noGrp="1"/>
          </p:cNvSpPr>
          <p:nvPr>
            <p:ph sz="half" idx="2"/>
          </p:nvPr>
        </p:nvSpPr>
        <p:spPr/>
        <p:txBody>
          <a:bodyPr>
            <a:normAutofit fontScale="85000" lnSpcReduction="20000"/>
          </a:bodyPr>
          <a:lstStyle/>
          <a:p>
            <a:pPr marL="457200" indent="-457200" algn="just"/>
            <a:r>
              <a:rPr lang="en-US" dirty="0" smtClean="0">
                <a:latin typeface="Garamond" pitchFamily="18" charset="0"/>
              </a:rPr>
              <a:t>Slow infrastructure development</a:t>
            </a:r>
          </a:p>
          <a:p>
            <a:pPr marL="457200" indent="-457200" algn="just"/>
            <a:r>
              <a:rPr lang="en-US" dirty="0" smtClean="0">
                <a:latin typeface="Garamond" pitchFamily="18" charset="0"/>
              </a:rPr>
              <a:t>Lack of labour intensive manufacturing sector*</a:t>
            </a:r>
          </a:p>
          <a:p>
            <a:pPr marL="457200" indent="-457200" algn="just"/>
            <a:r>
              <a:rPr lang="en-US" dirty="0" smtClean="0">
                <a:latin typeface="Garamond" pitchFamily="18" charset="0"/>
              </a:rPr>
              <a:t>Unable to take advantage of demographic dividend: Low education and skill development</a:t>
            </a:r>
          </a:p>
          <a:p>
            <a:pPr marL="457200" indent="-457200" algn="just"/>
            <a:r>
              <a:rPr lang="en-US" dirty="0" smtClean="0">
                <a:latin typeface="Garamond" pitchFamily="18" charset="0"/>
              </a:rPr>
              <a:t>Slow social sector development: poverty, inequality and human development</a:t>
            </a:r>
          </a:p>
          <a:p>
            <a:pPr marL="457200" indent="-457200" algn="just"/>
            <a:r>
              <a:rPr lang="en-US" dirty="0" smtClean="0">
                <a:latin typeface="Garamond" pitchFamily="18" charset="0"/>
              </a:rPr>
              <a:t>Governance problems</a:t>
            </a:r>
          </a:p>
          <a:p>
            <a:pPr algn="just"/>
            <a:endParaRPr lang="en-US" dirty="0" smtClean="0">
              <a:latin typeface="Garamond" pitchFamily="18" charset="0"/>
            </a:endParaRPr>
          </a:p>
          <a:p>
            <a:pPr algn="just"/>
            <a:endParaRPr lang="en-US" dirty="0">
              <a:latin typeface="Garamond" pitchFamily="18" charset="0"/>
            </a:endParaRPr>
          </a:p>
        </p:txBody>
      </p:sp>
      <p:sp>
        <p:nvSpPr>
          <p:cNvPr id="5" name="TextBox 4"/>
          <p:cNvSpPr txBox="1"/>
          <p:nvPr/>
        </p:nvSpPr>
        <p:spPr>
          <a:xfrm>
            <a:off x="1285852" y="6143644"/>
            <a:ext cx="6429420" cy="461665"/>
          </a:xfrm>
          <a:prstGeom prst="rect">
            <a:avLst/>
          </a:prstGeom>
          <a:noFill/>
        </p:spPr>
        <p:txBody>
          <a:bodyPr wrap="square" rtlCol="0">
            <a:spAutoFit/>
          </a:bodyPr>
          <a:lstStyle/>
          <a:p>
            <a:pPr algn="ctr"/>
            <a:r>
              <a:rPr lang="en-US" sz="2400" dirty="0" smtClean="0">
                <a:solidFill>
                  <a:srgbClr val="C00000"/>
                </a:solidFill>
                <a:effectLst>
                  <a:outerShdw blurRad="38100" dist="38100" dir="2700000" algn="tl">
                    <a:srgbClr val="000000">
                      <a:alpha val="43137"/>
                    </a:srgbClr>
                  </a:outerShdw>
                </a:effectLst>
                <a:latin typeface="Garamond" pitchFamily="18" charset="0"/>
              </a:rPr>
              <a:t>Conditions for Socio-Economic Leapfrog </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effectLst>
                  <a:outerShdw blurRad="38100" dist="38100" dir="2700000" algn="tl">
                    <a:srgbClr val="000000">
                      <a:alpha val="43137"/>
                    </a:srgbClr>
                  </a:outerShdw>
                </a:effectLst>
                <a:latin typeface="Garamond" pitchFamily="18" charset="0"/>
              </a:rPr>
              <a:t>Tackling the Headwinds</a:t>
            </a:r>
            <a:endParaRPr lang="en-US" dirty="0"/>
          </a:p>
        </p:txBody>
      </p:sp>
      <p:sp>
        <p:nvSpPr>
          <p:cNvPr id="3" name="Content Placeholder 2"/>
          <p:cNvSpPr>
            <a:spLocks noGrp="1"/>
          </p:cNvSpPr>
          <p:nvPr>
            <p:ph idx="1"/>
          </p:nvPr>
        </p:nvSpPr>
        <p:spPr/>
        <p:txBody>
          <a:bodyPr>
            <a:normAutofit/>
          </a:bodyPr>
          <a:lstStyle/>
          <a:p>
            <a:pPr algn="just"/>
            <a:r>
              <a:rPr lang="en-US" sz="2400" b="1" dirty="0" smtClean="0">
                <a:latin typeface="Garamond" pitchFamily="18" charset="0"/>
              </a:rPr>
              <a:t>Learn from East Asia</a:t>
            </a:r>
          </a:p>
          <a:p>
            <a:pPr algn="just"/>
            <a:r>
              <a:rPr lang="en-US" sz="2400" dirty="0" smtClean="0">
                <a:latin typeface="Garamond" pitchFamily="18" charset="0"/>
              </a:rPr>
              <a:t>Increase education (RTE, Skill)</a:t>
            </a:r>
          </a:p>
          <a:p>
            <a:pPr algn="just"/>
            <a:r>
              <a:rPr lang="en-US" sz="2400" dirty="0" smtClean="0">
                <a:latin typeface="Garamond" pitchFamily="18" charset="0"/>
              </a:rPr>
              <a:t>Increase workforce participation rate (Education, Marriage)</a:t>
            </a:r>
          </a:p>
          <a:p>
            <a:pPr algn="just"/>
            <a:r>
              <a:rPr lang="en-US" sz="2400" dirty="0" smtClean="0">
                <a:latin typeface="Garamond" pitchFamily="18" charset="0"/>
              </a:rPr>
              <a:t>Fix infrastructure (Governance)</a:t>
            </a:r>
          </a:p>
          <a:p>
            <a:pPr algn="just"/>
            <a:r>
              <a:rPr lang="en-US" sz="2400" dirty="0" smtClean="0">
                <a:latin typeface="Garamond" pitchFamily="18" charset="0"/>
              </a:rPr>
              <a:t>Increase investment GDP ratio (Savings Rate, Physical savings)</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kern="1200" dirty="0" smtClean="0">
                <a:solidFill>
                  <a:srgbClr val="C00000"/>
                </a:solidFill>
                <a:effectLst>
                  <a:outerShdw blurRad="38100" dist="38100" dir="2700000" algn="tl">
                    <a:srgbClr val="000000">
                      <a:alpha val="43137"/>
                    </a:srgbClr>
                  </a:outerShdw>
                </a:effectLst>
                <a:latin typeface="Garamond" pitchFamily="18" charset="0"/>
                <a:ea typeface="+mj-ea"/>
                <a:cs typeface="+mj-cs"/>
              </a:rPr>
              <a:t>Opening a Can</a:t>
            </a:r>
          </a:p>
        </p:txBody>
      </p:sp>
      <p:sp>
        <p:nvSpPr>
          <p:cNvPr id="3" name="Content Placeholder 2"/>
          <p:cNvSpPr>
            <a:spLocks noGrp="1"/>
          </p:cNvSpPr>
          <p:nvPr>
            <p:ph idx="1"/>
          </p:nvPr>
        </p:nvSpPr>
        <p:spPr/>
        <p:txBody>
          <a:bodyPr>
            <a:noAutofit/>
          </a:bodyPr>
          <a:lstStyle/>
          <a:p>
            <a:pPr algn="just"/>
            <a:r>
              <a:rPr lang="en-US" sz="2300" dirty="0" smtClean="0">
                <a:latin typeface="Garamond" pitchFamily="18" charset="0"/>
              </a:rPr>
              <a:t>A physicist, a chemist, and an economist are shipwrecked on a desert island with only a can of beans to eat and no way to open it.</a:t>
            </a:r>
          </a:p>
          <a:p>
            <a:pPr algn="just"/>
            <a:r>
              <a:rPr lang="en-US" sz="2300" dirty="0" smtClean="0">
                <a:latin typeface="Garamond" pitchFamily="18" charset="0"/>
              </a:rPr>
              <a:t>The physicist makes a suggestion: "I can calculate just the right angle, mass, and velocity of a projectile that will knock the top off the can."  "No!" the economist cries, "That might spill the beans.“ </a:t>
            </a:r>
          </a:p>
          <a:p>
            <a:pPr algn="just"/>
            <a:r>
              <a:rPr lang="en-US" sz="2300" dirty="0" smtClean="0">
                <a:latin typeface="Garamond" pitchFamily="18" charset="0"/>
              </a:rPr>
              <a:t>The chemist then says, "I can make a compound from some local plants that will eat through the tin and open the can." "Fool! That would contaminate the beans!" says the Economist.</a:t>
            </a:r>
          </a:p>
          <a:p>
            <a:pPr algn="just"/>
            <a:r>
              <a:rPr lang="en-US" sz="2300" dirty="0" smtClean="0">
                <a:latin typeface="Garamond" pitchFamily="18" charset="0"/>
              </a:rPr>
              <a:t>Exasperated, the other two ask the economist if he has a plan. "Of course!" says the economist, "The solution is simple. First, we assume we have a can opener..."</a:t>
            </a:r>
          </a:p>
        </p:txBody>
      </p:sp>
      <p:sp>
        <p:nvSpPr>
          <p:cNvPr id="4" name="TextBox 3"/>
          <p:cNvSpPr txBox="1"/>
          <p:nvPr/>
        </p:nvSpPr>
        <p:spPr>
          <a:xfrm>
            <a:off x="1000100" y="6143644"/>
            <a:ext cx="7358114" cy="461665"/>
          </a:xfrm>
          <a:prstGeom prst="rect">
            <a:avLst/>
          </a:prstGeom>
          <a:noFill/>
        </p:spPr>
        <p:txBody>
          <a:bodyPr wrap="square" rtlCol="0">
            <a:spAutoFit/>
          </a:bodyPr>
          <a:lstStyle/>
          <a:p>
            <a:pPr algn="ctr"/>
            <a:r>
              <a:rPr lang="en-US" sz="2400" dirty="0" smtClean="0">
                <a:solidFill>
                  <a:schemeClr val="tx2"/>
                </a:solidFill>
                <a:latin typeface="Garamond" pitchFamily="18" charset="0"/>
              </a:rPr>
              <a:t>The McKinsey Report makes many assumptions </a:t>
            </a:r>
            <a:endParaRPr lang="en-US" sz="2400" dirty="0">
              <a:solidFill>
                <a:schemeClr val="tx2"/>
              </a:solidFill>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25000"/>
          </a:blip>
          <a:srcRect/>
          <a:stretch>
            <a:fillRect/>
          </a:stretch>
        </p:blipFill>
        <p:spPr bwMode="auto">
          <a:xfrm>
            <a:off x="20194" y="0"/>
            <a:ext cx="9123805" cy="67316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normAutofit/>
          </a:bodyPr>
          <a:lstStyle/>
          <a:p>
            <a:r>
              <a:rPr lang="en-US" sz="2400" b="1" dirty="0" smtClean="0">
                <a:solidFill>
                  <a:srgbClr val="C00000"/>
                </a:solidFill>
                <a:effectLst>
                  <a:outerShdw blurRad="38100" dist="38100" dir="2700000" algn="tl">
                    <a:srgbClr val="000000">
                      <a:alpha val="43137"/>
                    </a:srgbClr>
                  </a:outerShdw>
                </a:effectLst>
                <a:latin typeface="Garamond" pitchFamily="18" charset="0"/>
              </a:rPr>
              <a:t>Will India’s Cities be the Engine for the Growth Process? </a:t>
            </a:r>
            <a:r>
              <a:rPr lang="en-US" sz="2600" b="1" dirty="0" smtClean="0">
                <a:solidFill>
                  <a:srgbClr val="C00000"/>
                </a:solidFill>
                <a:effectLst>
                  <a:outerShdw blurRad="38100" dist="38100" dir="2700000" algn="tl">
                    <a:srgbClr val="000000">
                      <a:alpha val="43137"/>
                    </a:srgbClr>
                  </a:outerShdw>
                </a:effectLst>
                <a:latin typeface="Garamond" pitchFamily="18" charset="0"/>
              </a:rPr>
              <a:t/>
            </a:r>
            <a:br>
              <a:rPr lang="en-US" sz="2600" b="1" dirty="0" smtClean="0">
                <a:solidFill>
                  <a:srgbClr val="C00000"/>
                </a:solidFill>
                <a:effectLst>
                  <a:outerShdw blurRad="38100" dist="38100" dir="2700000" algn="tl">
                    <a:srgbClr val="000000">
                      <a:alpha val="43137"/>
                    </a:srgbClr>
                  </a:outerShdw>
                </a:effectLst>
                <a:latin typeface="Garamond" pitchFamily="18" charset="0"/>
              </a:rPr>
            </a:br>
            <a:r>
              <a:rPr lang="en-US" sz="2200" b="1" dirty="0" smtClean="0">
                <a:solidFill>
                  <a:srgbClr val="C00000"/>
                </a:solidFill>
                <a:effectLst>
                  <a:outerShdw blurRad="38100" dist="38100" dir="2700000" algn="tl">
                    <a:srgbClr val="000000">
                      <a:alpha val="43137"/>
                    </a:srgbClr>
                  </a:outerShdw>
                </a:effectLst>
                <a:latin typeface="Garamond" pitchFamily="18" charset="0"/>
              </a:rPr>
              <a:t>Depends on the Headwind and Tailwind</a:t>
            </a:r>
            <a:endParaRPr lang="en-IN" sz="2200" b="1" dirty="0">
              <a:solidFill>
                <a:srgbClr val="C00000"/>
              </a:solidFill>
              <a:effectLst>
                <a:outerShdw blurRad="38100" dist="38100" dir="2700000" algn="tl">
                  <a:srgbClr val="000000">
                    <a:alpha val="43137"/>
                  </a:srgbClr>
                </a:outerShdw>
              </a:effectLst>
              <a:latin typeface="Garamond" pitchFamily="18" charset="0"/>
            </a:endParaRPr>
          </a:p>
        </p:txBody>
      </p:sp>
      <p:sp>
        <p:nvSpPr>
          <p:cNvPr id="3" name="Subtitle 2"/>
          <p:cNvSpPr>
            <a:spLocks noGrp="1"/>
          </p:cNvSpPr>
          <p:nvPr>
            <p:ph type="subTitle" idx="1"/>
          </p:nvPr>
        </p:nvSpPr>
        <p:spPr/>
        <p:txBody>
          <a:bodyPr>
            <a:normAutofit/>
          </a:bodyPr>
          <a:lstStyle/>
          <a:p>
            <a:r>
              <a:rPr lang="en-US" sz="2000" b="1" dirty="0" smtClean="0">
                <a:solidFill>
                  <a:schemeClr val="tx1"/>
                </a:solidFill>
                <a:effectLst>
                  <a:outerShdw blurRad="38100" dist="38100" dir="2700000" algn="tl">
                    <a:srgbClr val="000000">
                      <a:alpha val="43137"/>
                    </a:srgbClr>
                  </a:outerShdw>
                </a:effectLst>
                <a:latin typeface="Garamond" pitchFamily="18" charset="0"/>
              </a:rPr>
              <a:t>S. Chandrasekhar</a:t>
            </a:r>
          </a:p>
          <a:p>
            <a:r>
              <a:rPr lang="en-US" sz="2000" b="1" dirty="0" smtClean="0">
                <a:solidFill>
                  <a:schemeClr val="tx1"/>
                </a:solidFill>
                <a:effectLst>
                  <a:outerShdw blurRad="38100" dist="38100" dir="2700000" algn="tl">
                    <a:srgbClr val="000000">
                      <a:alpha val="43137"/>
                    </a:srgbClr>
                  </a:outerShdw>
                </a:effectLst>
                <a:latin typeface="Garamond" pitchFamily="18" charset="0"/>
                <a:hlinkClick r:id="rId2"/>
              </a:rPr>
              <a:t>chandra@igidr.ac.in</a:t>
            </a:r>
            <a:r>
              <a:rPr lang="en-US" sz="2000" b="1" dirty="0" smtClean="0">
                <a:solidFill>
                  <a:schemeClr val="tx1"/>
                </a:solidFill>
                <a:effectLst>
                  <a:outerShdw blurRad="38100" dist="38100" dir="2700000" algn="tl">
                    <a:srgbClr val="000000">
                      <a:alpha val="43137"/>
                    </a:srgbClr>
                  </a:outerShdw>
                </a:effectLst>
                <a:latin typeface="Garamond" pitchFamily="18" charset="0"/>
              </a:rPr>
              <a:t> </a:t>
            </a:r>
          </a:p>
          <a:p>
            <a:endParaRPr lang="en-US" sz="2800" b="1" dirty="0" smtClean="0">
              <a:solidFill>
                <a:schemeClr val="tx1"/>
              </a:solidFill>
              <a:effectLst>
                <a:outerShdw blurRad="38100" dist="38100" dir="2700000" algn="tl">
                  <a:srgbClr val="000000">
                    <a:alpha val="43137"/>
                  </a:srgbClr>
                </a:outerShdw>
              </a:effectLst>
              <a:latin typeface="Garamond" pitchFamily="18" charset="0"/>
            </a:endParaRPr>
          </a:p>
          <a:p>
            <a:r>
              <a:rPr lang="en-US" sz="2000" b="1" dirty="0" smtClean="0">
                <a:solidFill>
                  <a:schemeClr val="tx1"/>
                </a:solidFill>
                <a:effectLst>
                  <a:outerShdw blurRad="38100" dist="38100" dir="2700000" algn="tl">
                    <a:srgbClr val="000000">
                      <a:alpha val="43137"/>
                    </a:srgbClr>
                  </a:outerShdw>
                </a:effectLst>
                <a:latin typeface="Garamond" pitchFamily="18" charset="0"/>
              </a:rPr>
              <a:t>Indira Gandhi Institute of Development Research </a:t>
            </a:r>
            <a:endParaRPr lang="en-IN" sz="2000" b="1" dirty="0">
              <a:solidFill>
                <a:schemeClr val="tx1"/>
              </a:solidFill>
              <a:effectLst>
                <a:outerShdw blurRad="38100" dist="38100" dir="2700000" algn="tl">
                  <a:srgbClr val="000000">
                    <a:alpha val="43137"/>
                  </a:srgbClr>
                </a:outerShdw>
              </a:effectLst>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Thinking of Cities</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latin typeface="Garamond" pitchFamily="18" charset="0"/>
              </a:rPr>
              <a:t>In the Indian Context What is Urban?</a:t>
            </a:r>
            <a:endParaRPr lang="en-IN" sz="3600" dirty="0">
              <a:solidFill>
                <a:srgbClr val="C00000"/>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Garamond" pitchFamily="18" charset="0"/>
              </a:rPr>
              <a:t>All places with a municipality, corporation, cantonment board or notified town area committee, etc are </a:t>
            </a:r>
            <a:r>
              <a:rPr lang="en-US" sz="2400" u="sng" dirty="0" smtClean="0">
                <a:latin typeface="Garamond" pitchFamily="18" charset="0"/>
              </a:rPr>
              <a:t>Statutory Towns</a:t>
            </a:r>
          </a:p>
          <a:p>
            <a:pPr algn="just"/>
            <a:r>
              <a:rPr lang="en-US" sz="2400" dirty="0" smtClean="0">
                <a:latin typeface="Garamond" pitchFamily="18" charset="0"/>
              </a:rPr>
              <a:t>An </a:t>
            </a:r>
            <a:r>
              <a:rPr lang="en-US" sz="2400" u="sng" dirty="0" smtClean="0">
                <a:latin typeface="Garamond" pitchFamily="18" charset="0"/>
              </a:rPr>
              <a:t>urban agglomeration</a:t>
            </a:r>
            <a:r>
              <a:rPr lang="en-US" sz="2400" dirty="0" smtClean="0">
                <a:latin typeface="Garamond" pitchFamily="18" charset="0"/>
              </a:rPr>
              <a:t> is a continuous urban spread constituting a town and its </a:t>
            </a:r>
            <a:r>
              <a:rPr lang="en-US" sz="2400" u="sng" dirty="0" smtClean="0">
                <a:latin typeface="Garamond" pitchFamily="18" charset="0"/>
              </a:rPr>
              <a:t>adjoining outgrowths </a:t>
            </a:r>
            <a:r>
              <a:rPr lang="en-US" sz="2400" dirty="0" smtClean="0">
                <a:latin typeface="Garamond" pitchFamily="18" charset="0"/>
              </a:rPr>
              <a:t>or two or more physically contiguous towns together with or without outgrowths of such towns. An Urban Agglomeration must consist of at least a statutory town and its total population (i.e. all the constituents put together) should not be less than 20,000 as per the 2001 Census</a:t>
            </a:r>
          </a:p>
          <a:p>
            <a:pPr algn="just"/>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940</TotalTime>
  <Words>2415</Words>
  <Application>Microsoft Office PowerPoint</Application>
  <PresentationFormat>On-screen Show (4:3)</PresentationFormat>
  <Paragraphs>422</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The State of the World's Children 2012:  Children In An Urban World</vt:lpstr>
      <vt:lpstr>Urbanisation of Poverty (million): 1983-2004</vt:lpstr>
      <vt:lpstr>McKinsey (2010) India's Urban Awakening</vt:lpstr>
      <vt:lpstr>Opening a Can</vt:lpstr>
      <vt:lpstr>Slide 6</vt:lpstr>
      <vt:lpstr>Will India’s Cities be the Engine for the Growth Process?  Depends on the Headwind and Tailwind</vt:lpstr>
      <vt:lpstr>Thinking of Cities</vt:lpstr>
      <vt:lpstr>In the Indian Context What is Urban?</vt:lpstr>
      <vt:lpstr>In the Indian Context What is Urban?</vt:lpstr>
      <vt:lpstr>The Classification</vt:lpstr>
      <vt:lpstr>Number of Cities</vt:lpstr>
      <vt:lpstr>Distribution of Population</vt:lpstr>
      <vt:lpstr>Census Town</vt:lpstr>
      <vt:lpstr>Emergence of Cities</vt:lpstr>
      <vt:lpstr>The Indian City in History</vt:lpstr>
      <vt:lpstr>Planned Townships  / Cities in India</vt:lpstr>
      <vt:lpstr>Economic Activity in Cities</vt:lpstr>
      <vt:lpstr>Land, Labour, Capital</vt:lpstr>
      <vt:lpstr>Land Acquisition: Pfizer (New London, Conn)</vt:lpstr>
      <vt:lpstr>Movement of Labor: Rural-Urban</vt:lpstr>
      <vt:lpstr>Mobility of Workers- Migration (%)</vt:lpstr>
      <vt:lpstr>Mobility of Workers- Commuters (mn)</vt:lpstr>
      <vt:lpstr>Typology of Households</vt:lpstr>
      <vt:lpstr> Exclusionary Urbanization Hinders R-U Migration</vt:lpstr>
      <vt:lpstr>Slide 26</vt:lpstr>
      <vt:lpstr>Fixing Service Delivery</vt:lpstr>
      <vt:lpstr>Slide 28</vt:lpstr>
      <vt:lpstr>Flow of Investments and Climate Change</vt:lpstr>
      <vt:lpstr>Globalization</vt:lpstr>
      <vt:lpstr>Slide 31</vt:lpstr>
      <vt:lpstr>Slide 32</vt:lpstr>
      <vt:lpstr>Globalization</vt:lpstr>
      <vt:lpstr>Service Sector: Rev or Sputter</vt:lpstr>
      <vt:lpstr>Slide 35</vt:lpstr>
      <vt:lpstr>Slide 36</vt:lpstr>
      <vt:lpstr>Urban workforce in India (2009-10)</vt:lpstr>
      <vt:lpstr>Urban workforce in India (2009-10)</vt:lpstr>
      <vt:lpstr>Slide 39</vt:lpstr>
      <vt:lpstr>Service: Rev or Sputter</vt:lpstr>
      <vt:lpstr>   Tailwinds               &gt;           Headwinds                   </vt:lpstr>
      <vt:lpstr>Tackling the Headwinds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cities exist? Some stylized facts about Indian cities</dc:title>
  <dc:creator>Ajay</dc:creator>
  <cp:lastModifiedBy>Merril-107</cp:lastModifiedBy>
  <cp:revision>169</cp:revision>
  <dcterms:created xsi:type="dcterms:W3CDTF">2012-12-25T09:21:25Z</dcterms:created>
  <dcterms:modified xsi:type="dcterms:W3CDTF">2013-02-04T05:37:31Z</dcterms:modified>
</cp:coreProperties>
</file>